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68.jpg" ContentType="image/png"/>
  <Override PartName="/ppt/media/image69.jpg" ContentType="image/pn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310" r:id="rId4"/>
    <p:sldId id="328" r:id="rId5"/>
    <p:sldId id="343" r:id="rId6"/>
    <p:sldId id="345" r:id="rId7"/>
    <p:sldId id="344" r:id="rId8"/>
    <p:sldId id="352" r:id="rId9"/>
    <p:sldId id="346" r:id="rId10"/>
    <p:sldId id="357" r:id="rId11"/>
    <p:sldId id="347" r:id="rId12"/>
    <p:sldId id="349" r:id="rId13"/>
    <p:sldId id="350" r:id="rId14"/>
    <p:sldId id="360" r:id="rId15"/>
    <p:sldId id="358" r:id="rId16"/>
    <p:sldId id="359" r:id="rId17"/>
    <p:sldId id="363" r:id="rId18"/>
    <p:sldId id="355" r:id="rId19"/>
    <p:sldId id="306" r:id="rId20"/>
  </p:sldIdLst>
  <p:sldSz cx="9144000" cy="6858000" type="screen4x3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597"/>
    <a:srgbClr val="32A4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84A34B7-1CBB-932F-722E-346523BFF1A0}">
  <a:tblStyle styleId="{E84A34B7-1CBB-932F-722E-346523BFF1A0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883" autoAdjust="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64820AE-BADF-4FDA-8EAA-28DB11312DC2}" type="datetimeFigureOut">
              <a:rPr lang="ru-RU"/>
              <a:t>03.04.2023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27A9AD7-7393-4A69-8B5B-DD6B29362BED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261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7A9AD7-7393-4A69-8B5B-DD6B29362BE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182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dirty="0" smtClean="0"/>
              <a:t>Детский</a:t>
            </a:r>
            <a:r>
              <a:rPr lang="ru-RU" baseline="0" dirty="0" smtClean="0"/>
              <a:t> праздник 4 июня – корпоративное  мероприятие социальной направленности с целью формирования у детей преемственности поколений на </a:t>
            </a:r>
            <a:r>
              <a:rPr lang="ru-RU" baseline="0" dirty="0" err="1" smtClean="0"/>
              <a:t>эКРА</a:t>
            </a:r>
            <a:r>
              <a:rPr lang="ru-RU" baseline="0" dirty="0" smtClean="0"/>
              <a:t> 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- новогодние фотозоны + фотозоны на 8 марта – используется работниками для формирования  контента о корпоративной жизни внутри ЭКРА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Публикация в журнале –ДЕТ</a:t>
            </a:r>
            <a:r>
              <a:rPr lang="en-US" baseline="0" dirty="0" smtClean="0"/>
              <a:t>KIDS</a:t>
            </a:r>
            <a:r>
              <a:rPr lang="ru-RU" baseline="0" dirty="0" smtClean="0"/>
              <a:t>– информационный выпуск для широкой  о деятельности ЭКРА</a:t>
            </a:r>
          </a:p>
          <a:p>
            <a:pPr marL="171450" indent="-171450">
              <a:buFontTx/>
              <a:buChar char="-"/>
            </a:pPr>
            <a:endParaRPr lang="ru-RU" dirty="0" smtClean="0"/>
          </a:p>
          <a:p>
            <a:pPr marL="171450" indent="-171450">
              <a:buFontTx/>
              <a:buChar char="-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7A9AD7-7393-4A69-8B5B-DD6B29362BE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013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dirty="0" smtClean="0"/>
              <a:t>Детский</a:t>
            </a:r>
            <a:r>
              <a:rPr lang="ru-RU" baseline="0" dirty="0" smtClean="0"/>
              <a:t> праздник 4 июня – корпоративное  мероприятие социальной направленности с целью формирования у детей преемственности поколений на </a:t>
            </a:r>
            <a:r>
              <a:rPr lang="ru-RU" baseline="0" dirty="0" err="1" smtClean="0"/>
              <a:t>эКРА</a:t>
            </a:r>
            <a:r>
              <a:rPr lang="ru-RU" baseline="0" dirty="0" smtClean="0"/>
              <a:t> 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- новогодние фотозоны + фотозоны на 8 марта – используется работниками для формирования  контента о корпоративной жизни внутри ЭКРА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Публикация в журнале –ДЕТ</a:t>
            </a:r>
            <a:r>
              <a:rPr lang="en-US" baseline="0" dirty="0" smtClean="0"/>
              <a:t>KIDS</a:t>
            </a:r>
            <a:r>
              <a:rPr lang="ru-RU" baseline="0" dirty="0" smtClean="0"/>
              <a:t>– информационный выпуск для широкой  о деятельности ЭКРА</a:t>
            </a:r>
          </a:p>
          <a:p>
            <a:pPr marL="171450" indent="-171450">
              <a:buFontTx/>
              <a:buChar char="-"/>
            </a:pPr>
            <a:endParaRPr lang="ru-RU" dirty="0" smtClean="0"/>
          </a:p>
          <a:p>
            <a:pPr marL="171450" indent="-171450">
              <a:buFontTx/>
              <a:buChar char="-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7A9AD7-7393-4A69-8B5B-DD6B29362BED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3743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7A9AD7-7393-4A69-8B5B-DD6B29362BE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9593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7A9AD7-7393-4A69-8B5B-DD6B29362BED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040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7A9AD7-7393-4A69-8B5B-DD6B29362BE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240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7A9AD7-7393-4A69-8B5B-DD6B29362BE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437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7A9AD7-7393-4A69-8B5B-DD6B29362BE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41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7A9AD7-7393-4A69-8B5B-DD6B29362BE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202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7A9AD7-7393-4A69-8B5B-DD6B29362BE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493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7A9AD7-7393-4A69-8B5B-DD6B29362BE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299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endParaRPr lang="ru-RU" dirty="0" smtClean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7A9AD7-7393-4A69-8B5B-DD6B29362BE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400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endParaRPr lang="ru-RU" dirty="0" smtClean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7A9AD7-7393-4A69-8B5B-DD6B29362BE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39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-2149" y="0"/>
            <a:ext cx="9146150" cy="68563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ото с кратким описанием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/>
          <a:srcRect b="83290"/>
          <a:stretch/>
        </p:blipFill>
        <p:spPr bwMode="auto">
          <a:xfrm>
            <a:off x="690" y="1"/>
            <a:ext cx="9142617" cy="1145969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 bwMode="auto">
          <a:xfrm>
            <a:off x="7443192" y="6374472"/>
            <a:ext cx="1700808" cy="216024"/>
          </a:xfrm>
          <a:prstGeom prst="rect">
            <a:avLst/>
          </a:prstGeom>
          <a:solidFill>
            <a:srgbClr val="B2B4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50">
              <a:solidFill>
                <a:sysClr val="windowText" lastClr="000000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7443192" y="6374472"/>
            <a:ext cx="1700808" cy="216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F5F46FA-F05E-4A28-A92F-471DE94FD11D}" type="slidenum">
              <a:rPr lang="ru-RU"/>
              <a:t>‹#›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/>
          <a:srcRect t="90649" r="75195"/>
          <a:stretch/>
        </p:blipFill>
        <p:spPr bwMode="auto">
          <a:xfrm>
            <a:off x="1" y="6216732"/>
            <a:ext cx="1701140" cy="6412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256607" y="1"/>
            <a:ext cx="6625640" cy="1145969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3" name="Рисунок 6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182583" y="2319123"/>
            <a:ext cx="8786256" cy="3794035"/>
          </a:xfrm>
        </p:spPr>
        <p:txBody>
          <a:bodyPr/>
          <a:lstStyle/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4" name="Объект 2"/>
          <p:cNvSpPr>
            <a:spLocks noGrp="1"/>
          </p:cNvSpPr>
          <p:nvPr>
            <p:ph sz="quarter" idx="14"/>
          </p:nvPr>
        </p:nvSpPr>
        <p:spPr bwMode="auto">
          <a:xfrm>
            <a:off x="182583" y="1375034"/>
            <a:ext cx="8786256" cy="715023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cxnSp>
        <p:nvCxnSpPr>
          <p:cNvPr id="12" name="Прямая соединительная линия 11"/>
          <p:cNvCxnSpPr>
            <a:cxnSpLocks/>
          </p:cNvCxnSpPr>
          <p:nvPr userDrawn="1"/>
        </p:nvCxnSpPr>
        <p:spPr bwMode="auto">
          <a:xfrm>
            <a:off x="2871008" y="1214724"/>
            <a:ext cx="3429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Слайд с крупным квадратным фото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/>
          <a:srcRect b="83290"/>
          <a:stretch/>
        </p:blipFill>
        <p:spPr bwMode="auto">
          <a:xfrm>
            <a:off x="690" y="1"/>
            <a:ext cx="9142617" cy="1145969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 bwMode="auto">
          <a:xfrm>
            <a:off x="7443192" y="6374472"/>
            <a:ext cx="1700808" cy="216024"/>
          </a:xfrm>
          <a:prstGeom prst="rect">
            <a:avLst/>
          </a:prstGeom>
          <a:solidFill>
            <a:srgbClr val="B2B4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50">
              <a:solidFill>
                <a:sysClr val="windowText" lastClr="000000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7443192" y="6374472"/>
            <a:ext cx="1700808" cy="216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F5F46FA-F05E-4A28-A92F-471DE94FD11D}" type="slidenum">
              <a:rPr lang="ru-RU"/>
              <a:t>‹#›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/>
          <a:srcRect t="90649" r="75195"/>
          <a:stretch/>
        </p:blipFill>
        <p:spPr bwMode="auto">
          <a:xfrm>
            <a:off x="1" y="6216732"/>
            <a:ext cx="1701140" cy="6412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256607" y="1"/>
            <a:ext cx="6625640" cy="1145969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3" name="Рисунок 6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182583" y="1375034"/>
            <a:ext cx="3620490" cy="4751367"/>
          </a:xfrm>
        </p:spPr>
        <p:txBody>
          <a:bodyPr/>
          <a:lstStyle/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4" name="Объект 2"/>
          <p:cNvSpPr>
            <a:spLocks noGrp="1"/>
          </p:cNvSpPr>
          <p:nvPr>
            <p:ph sz="quarter" idx="14"/>
          </p:nvPr>
        </p:nvSpPr>
        <p:spPr bwMode="auto">
          <a:xfrm>
            <a:off x="4043548" y="1375035"/>
            <a:ext cx="4925291" cy="475136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cxnSp>
        <p:nvCxnSpPr>
          <p:cNvPr id="12" name="Прямая соединительная линия 11"/>
          <p:cNvCxnSpPr>
            <a:cxnSpLocks/>
          </p:cNvCxnSpPr>
          <p:nvPr userDrawn="1"/>
        </p:nvCxnSpPr>
        <p:spPr bwMode="auto">
          <a:xfrm>
            <a:off x="2871008" y="1214724"/>
            <a:ext cx="3429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Слайд с фото шкаф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/>
          <a:srcRect b="83290"/>
          <a:stretch/>
        </p:blipFill>
        <p:spPr bwMode="auto">
          <a:xfrm>
            <a:off x="690" y="1"/>
            <a:ext cx="9142617" cy="1145969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 bwMode="auto">
          <a:xfrm>
            <a:off x="7443192" y="6374472"/>
            <a:ext cx="1700808" cy="216024"/>
          </a:xfrm>
          <a:prstGeom prst="rect">
            <a:avLst/>
          </a:prstGeom>
          <a:solidFill>
            <a:srgbClr val="B2B4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50">
              <a:solidFill>
                <a:sysClr val="windowText" lastClr="000000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7443192" y="6374472"/>
            <a:ext cx="1700808" cy="216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F5F46FA-F05E-4A28-A92F-471DE94FD11D}" type="slidenum">
              <a:rPr lang="ru-RU"/>
              <a:t>‹#›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/>
          <a:srcRect t="90649" r="75195"/>
          <a:stretch/>
        </p:blipFill>
        <p:spPr bwMode="auto">
          <a:xfrm>
            <a:off x="1" y="6216732"/>
            <a:ext cx="1701140" cy="6412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256607" y="1"/>
            <a:ext cx="6625640" cy="1145969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3" name="Рисунок 6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182583" y="1375034"/>
            <a:ext cx="1313708" cy="4751367"/>
          </a:xfrm>
        </p:spPr>
        <p:txBody>
          <a:bodyPr/>
          <a:lstStyle/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4" name="Объект 2"/>
          <p:cNvSpPr>
            <a:spLocks noGrp="1"/>
          </p:cNvSpPr>
          <p:nvPr>
            <p:ph sz="quarter" idx="14"/>
          </p:nvPr>
        </p:nvSpPr>
        <p:spPr bwMode="auto">
          <a:xfrm>
            <a:off x="1701141" y="1375035"/>
            <a:ext cx="7267698" cy="475136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cxnSp>
        <p:nvCxnSpPr>
          <p:cNvPr id="12" name="Прямая соединительная линия 11"/>
          <p:cNvCxnSpPr>
            <a:cxnSpLocks/>
          </p:cNvCxnSpPr>
          <p:nvPr userDrawn="1"/>
        </p:nvCxnSpPr>
        <p:spPr bwMode="auto">
          <a:xfrm>
            <a:off x="2871008" y="1214724"/>
            <a:ext cx="3429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Слайд для инфографик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 bwMode="auto">
          <a:xfrm>
            <a:off x="7443192" y="6374472"/>
            <a:ext cx="1700808" cy="216024"/>
          </a:xfrm>
          <a:prstGeom prst="rect">
            <a:avLst/>
          </a:prstGeom>
          <a:solidFill>
            <a:srgbClr val="B2B4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50">
              <a:solidFill>
                <a:sysClr val="windowText" lastClr="000000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7443192" y="6374472"/>
            <a:ext cx="1700808" cy="216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F5F46FA-F05E-4A28-A92F-471DE94FD11D}" type="slidenum">
              <a:rPr lang="ru-RU"/>
              <a:t>‹#›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/>
          <a:srcRect t="90649" r="75195"/>
          <a:stretch/>
        </p:blipFill>
        <p:spPr bwMode="auto">
          <a:xfrm>
            <a:off x="1" y="6216732"/>
            <a:ext cx="1701140" cy="641268"/>
          </a:xfrm>
          <a:prstGeom prst="rect">
            <a:avLst/>
          </a:prstGeom>
        </p:spPr>
      </p:pic>
      <p:sp>
        <p:nvSpPr>
          <p:cNvPr id="3" name="Рисунок 2"/>
          <p:cNvSpPr>
            <a:spLocks noGrp="1"/>
          </p:cNvSpPr>
          <p:nvPr>
            <p:ph type="pic" sz="quarter" idx="13"/>
          </p:nvPr>
        </p:nvSpPr>
        <p:spPr bwMode="auto">
          <a:xfrm>
            <a:off x="0" y="1"/>
            <a:ext cx="9144000" cy="62579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Завершающи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 bwMode="auto">
          <a:xfrm>
            <a:off x="7443192" y="6374472"/>
            <a:ext cx="1700808" cy="216024"/>
          </a:xfrm>
          <a:prstGeom prst="rect">
            <a:avLst/>
          </a:prstGeom>
          <a:solidFill>
            <a:srgbClr val="B2B4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50">
              <a:solidFill>
                <a:sysClr val="windowText" lastClr="000000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7443192" y="6374472"/>
            <a:ext cx="1700808" cy="216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F5F46FA-F05E-4A28-A92F-471DE94FD11D}" type="slidenum">
              <a:rPr lang="ru-RU"/>
              <a:t>‹#›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/>
          <a:srcRect t="90649" r="75195"/>
          <a:stretch/>
        </p:blipFill>
        <p:spPr bwMode="auto">
          <a:xfrm>
            <a:off x="1" y="6216732"/>
            <a:ext cx="1701140" cy="6412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-2149" y="0"/>
            <a:ext cx="9148299" cy="6858000"/>
          </a:xfrm>
          <a:prstGeom prst="rect">
            <a:avLst/>
          </a:prstGeom>
        </p:spPr>
      </p:pic>
      <p:sp>
        <p:nvSpPr>
          <p:cNvPr id="6" name="TextBox 7"/>
          <p:cNvSpPr txBox="1"/>
          <p:nvPr userDrawn="1"/>
        </p:nvSpPr>
        <p:spPr bwMode="auto">
          <a:xfrm>
            <a:off x="3236779" y="6210794"/>
            <a:ext cx="27109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350" b="1">
                <a:latin typeface="Verdana"/>
                <a:ea typeface="Verdana"/>
              </a:rPr>
              <a:t>СПАСИБО ЗА ВНИМАНИЕ!</a:t>
            </a:r>
            <a:endParaRPr sz="135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5F46FA-F05E-4A28-A92F-471DE94FD11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5F46FA-F05E-4A28-A92F-471DE94FD11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Слайд с 2-мя рисунка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Рисунок 6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252653" y="1502669"/>
            <a:ext cx="2305050" cy="2112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 bwMode="auto">
          <a:xfrm>
            <a:off x="971601" y="116632"/>
            <a:ext cx="792088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5" name="Текст 2"/>
          <p:cNvSpPr>
            <a:spLocks noGrp="1"/>
          </p:cNvSpPr>
          <p:nvPr>
            <p:ph idx="1"/>
          </p:nvPr>
        </p:nvSpPr>
        <p:spPr bwMode="auto">
          <a:xfrm>
            <a:off x="2861811" y="1508785"/>
            <a:ext cx="6030670" cy="211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8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57200" y="645333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32A5855-9CB6-4363-BC85-F32BD99DE36F}" type="datetime1">
              <a:rPr lang="ru-RU"/>
              <a:t>03.04.2023</a:t>
            </a:fld>
            <a:endParaRPr lang="ru-RU"/>
          </a:p>
        </p:txBody>
      </p:sp>
      <p:sp>
        <p:nvSpPr>
          <p:cNvPr id="19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45333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6553201" y="6453337"/>
            <a:ext cx="1331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177812E-B06D-4A2F-853E-AA88FDDF68BF}" type="slidenum">
              <a:rPr lang="ru-RU"/>
              <a:t>‹#›</a:t>
            </a:fld>
            <a:endParaRPr lang="ru-RU"/>
          </a:p>
        </p:txBody>
      </p:sp>
      <p:sp>
        <p:nvSpPr>
          <p:cNvPr id="11" name="Рисунок 6"/>
          <p:cNvSpPr>
            <a:spLocks noGrp="1" noChangeAspect="1"/>
          </p:cNvSpPr>
          <p:nvPr>
            <p:ph type="pic" sz="quarter" idx="16"/>
          </p:nvPr>
        </p:nvSpPr>
        <p:spPr bwMode="auto">
          <a:xfrm>
            <a:off x="251520" y="3909053"/>
            <a:ext cx="2305050" cy="2112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2" name="Текст 2"/>
          <p:cNvSpPr>
            <a:spLocks noGrp="1"/>
          </p:cNvSpPr>
          <p:nvPr>
            <p:ph idx="17"/>
          </p:nvPr>
        </p:nvSpPr>
        <p:spPr bwMode="auto">
          <a:xfrm>
            <a:off x="2861811" y="3909053"/>
            <a:ext cx="6030670" cy="211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/>
          <a:srcRect t="90649" r="75195"/>
          <a:stretch/>
        </p:blipFill>
        <p:spPr bwMode="auto">
          <a:xfrm>
            <a:off x="1" y="6216732"/>
            <a:ext cx="1701140" cy="641268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>
            <a:cxnSpLocks/>
          </p:cNvCxnSpPr>
          <p:nvPr userDrawn="1"/>
        </p:nvCxnSpPr>
        <p:spPr bwMode="auto">
          <a:xfrm>
            <a:off x="2777490" y="5947051"/>
            <a:ext cx="3429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Рисунок 2"/>
          <p:cNvSpPr>
            <a:spLocks noGrp="1"/>
          </p:cNvSpPr>
          <p:nvPr>
            <p:ph type="pic" idx="1"/>
          </p:nvPr>
        </p:nvSpPr>
        <p:spPr bwMode="auto">
          <a:xfrm>
            <a:off x="0" y="1"/>
            <a:ext cx="9144000" cy="3881658"/>
          </a:xfrm>
        </p:spPr>
      </p:sp>
      <p:sp>
        <p:nvSpPr>
          <p:cNvPr id="24" name="Заголовок 23"/>
          <p:cNvSpPr>
            <a:spLocks noGrp="1"/>
          </p:cNvSpPr>
          <p:nvPr>
            <p:ph type="title" hasCustomPrompt="1"/>
          </p:nvPr>
        </p:nvSpPr>
        <p:spPr bwMode="auto">
          <a:xfrm>
            <a:off x="90088" y="4073551"/>
            <a:ext cx="8936645" cy="61157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Наименование презентации</a:t>
            </a:r>
            <a:endParaRPr/>
          </a:p>
        </p:txBody>
      </p:sp>
      <p:sp>
        <p:nvSpPr>
          <p:cNvPr id="29" name="Текст 28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90088" y="4823755"/>
            <a:ext cx="2906316" cy="100702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>
              <a:defRPr/>
            </a:pPr>
            <a:r>
              <a:rPr lang="ru-RU"/>
              <a:t>Ф.И.О докладчика</a:t>
            </a:r>
            <a:endParaRPr/>
          </a:p>
          <a:p>
            <a:pPr lvl="0">
              <a:defRPr/>
            </a:pPr>
            <a:r>
              <a:rPr lang="ru-RU"/>
              <a:t>Должность</a:t>
            </a:r>
            <a:endParaRPr/>
          </a:p>
        </p:txBody>
      </p:sp>
      <p:sp>
        <p:nvSpPr>
          <p:cNvPr id="30" name="Прямоугольник 29"/>
          <p:cNvSpPr/>
          <p:nvPr userDrawn="1"/>
        </p:nvSpPr>
        <p:spPr bwMode="auto">
          <a:xfrm>
            <a:off x="7443192" y="6374472"/>
            <a:ext cx="1700808" cy="216024"/>
          </a:xfrm>
          <a:prstGeom prst="rect">
            <a:avLst/>
          </a:prstGeom>
          <a:solidFill>
            <a:srgbClr val="B2B4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50">
              <a:solidFill>
                <a:sysClr val="windowText" lastClr="000000"/>
              </a:solidFill>
            </a:endParaRPr>
          </a:p>
        </p:txBody>
      </p:sp>
      <p:sp>
        <p:nvSpPr>
          <p:cNvPr id="31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7443192" y="6374472"/>
            <a:ext cx="1700808" cy="216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F5F46FA-F05E-4A28-A92F-471DE94FD11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итульный лист темы (раздела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/>
          <a:srcRect t="90649" r="75195"/>
          <a:stretch/>
        </p:blipFill>
        <p:spPr bwMode="auto">
          <a:xfrm>
            <a:off x="1" y="6216732"/>
            <a:ext cx="1701140" cy="641268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>
            <a:cxnSpLocks/>
          </p:cNvCxnSpPr>
          <p:nvPr userDrawn="1"/>
        </p:nvCxnSpPr>
        <p:spPr bwMode="auto">
          <a:xfrm>
            <a:off x="2777490" y="4082615"/>
            <a:ext cx="3429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Рисунок 2"/>
          <p:cNvSpPr>
            <a:spLocks noGrp="1"/>
          </p:cNvSpPr>
          <p:nvPr>
            <p:ph type="pic" idx="1"/>
          </p:nvPr>
        </p:nvSpPr>
        <p:spPr bwMode="auto">
          <a:xfrm>
            <a:off x="0" y="1"/>
            <a:ext cx="9144000" cy="3881658"/>
          </a:xfrm>
        </p:spPr>
      </p:sp>
      <p:sp>
        <p:nvSpPr>
          <p:cNvPr id="24" name="Заголовок 23"/>
          <p:cNvSpPr>
            <a:spLocks noGrp="1"/>
          </p:cNvSpPr>
          <p:nvPr>
            <p:ph type="title" hasCustomPrompt="1"/>
          </p:nvPr>
        </p:nvSpPr>
        <p:spPr bwMode="auto">
          <a:xfrm>
            <a:off x="98995" y="4762319"/>
            <a:ext cx="8936645" cy="611579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ru-RU"/>
              <a:t>Наименование темы (подраздела)</a:t>
            </a:r>
            <a:endParaRPr/>
          </a:p>
        </p:txBody>
      </p:sp>
      <p:sp>
        <p:nvSpPr>
          <p:cNvPr id="11" name="Прямоугольник 10"/>
          <p:cNvSpPr/>
          <p:nvPr userDrawn="1"/>
        </p:nvSpPr>
        <p:spPr bwMode="auto">
          <a:xfrm>
            <a:off x="7443192" y="6374472"/>
            <a:ext cx="1700808" cy="216024"/>
          </a:xfrm>
          <a:prstGeom prst="rect">
            <a:avLst/>
          </a:prstGeom>
          <a:solidFill>
            <a:srgbClr val="B2B4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50">
              <a:solidFill>
                <a:sysClr val="windowText" lastClr="000000"/>
              </a:solidFill>
            </a:endParaRP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7443192" y="6374472"/>
            <a:ext cx="1700808" cy="216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F5F46FA-F05E-4A28-A92F-471DE94FD11D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Рисунок во весь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/>
          <a:srcRect b="83290"/>
          <a:stretch/>
        </p:blipFill>
        <p:spPr bwMode="auto">
          <a:xfrm>
            <a:off x="690" y="1"/>
            <a:ext cx="9142617" cy="11459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/>
          <a:srcRect t="90649" r="75195"/>
          <a:stretch/>
        </p:blipFill>
        <p:spPr bwMode="auto">
          <a:xfrm>
            <a:off x="1" y="6216732"/>
            <a:ext cx="1701140" cy="6412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256607" y="1"/>
            <a:ext cx="6625640" cy="1145969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3"/>
          </p:nvPr>
        </p:nvSpPr>
        <p:spPr bwMode="auto">
          <a:xfrm>
            <a:off x="84613" y="1294715"/>
            <a:ext cx="8986760" cy="4922016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Прямоугольник 18"/>
          <p:cNvSpPr/>
          <p:nvPr userDrawn="1"/>
        </p:nvSpPr>
        <p:spPr bwMode="auto">
          <a:xfrm>
            <a:off x="7443192" y="6374472"/>
            <a:ext cx="1700808" cy="216024"/>
          </a:xfrm>
          <a:prstGeom prst="rect">
            <a:avLst/>
          </a:prstGeom>
          <a:solidFill>
            <a:srgbClr val="B2B4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50">
              <a:solidFill>
                <a:sysClr val="windowText" lastClr="000000"/>
              </a:solidFill>
            </a:endParaRPr>
          </a:p>
        </p:txBody>
      </p:sp>
      <p:sp>
        <p:nvSpPr>
          <p:cNvPr id="20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7443192" y="6374472"/>
            <a:ext cx="1700808" cy="216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F5F46FA-F05E-4A28-A92F-471DE94FD11D}" type="slidenum">
              <a:rPr lang="ru-RU"/>
              <a:t>‹#›</a:t>
            </a:fld>
            <a:endParaRPr lang="ru-RU"/>
          </a:p>
        </p:txBody>
      </p:sp>
      <p:cxnSp>
        <p:nvCxnSpPr>
          <p:cNvPr id="9" name="Прямая соединительная линия 8"/>
          <p:cNvCxnSpPr>
            <a:cxnSpLocks/>
          </p:cNvCxnSpPr>
          <p:nvPr userDrawn="1"/>
        </p:nvCxnSpPr>
        <p:spPr bwMode="auto">
          <a:xfrm>
            <a:off x="2871008" y="1214724"/>
            <a:ext cx="3429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екст во весь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/>
          <a:srcRect b="83290"/>
          <a:stretch/>
        </p:blipFill>
        <p:spPr bwMode="auto">
          <a:xfrm>
            <a:off x="690" y="1"/>
            <a:ext cx="9142617" cy="11459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/>
          <a:srcRect t="90649" r="75195"/>
          <a:stretch/>
        </p:blipFill>
        <p:spPr bwMode="auto">
          <a:xfrm>
            <a:off x="1" y="6216732"/>
            <a:ext cx="1701140" cy="6412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256607" y="1"/>
            <a:ext cx="6625640" cy="1145969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4"/>
          </p:nvPr>
        </p:nvSpPr>
        <p:spPr bwMode="auto">
          <a:xfrm>
            <a:off x="89065" y="1294713"/>
            <a:ext cx="8986761" cy="492201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7" name="Прямоугольник 16"/>
          <p:cNvSpPr/>
          <p:nvPr userDrawn="1"/>
        </p:nvSpPr>
        <p:spPr bwMode="auto">
          <a:xfrm>
            <a:off x="7443192" y="6374472"/>
            <a:ext cx="1700808" cy="216024"/>
          </a:xfrm>
          <a:prstGeom prst="rect">
            <a:avLst/>
          </a:prstGeom>
          <a:solidFill>
            <a:srgbClr val="B2B4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50">
              <a:solidFill>
                <a:sysClr val="windowText" lastClr="000000"/>
              </a:solidFill>
            </a:endParaRPr>
          </a:p>
        </p:txBody>
      </p:sp>
      <p:sp>
        <p:nvSpPr>
          <p:cNvPr id="18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7443192" y="6374472"/>
            <a:ext cx="1700808" cy="216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F5F46FA-F05E-4A28-A92F-471DE94FD11D}" type="slidenum">
              <a:rPr lang="ru-RU"/>
              <a:t>‹#›</a:t>
            </a:fld>
            <a:endParaRPr lang="ru-RU"/>
          </a:p>
        </p:txBody>
      </p:sp>
      <p:cxnSp>
        <p:nvCxnSpPr>
          <p:cNvPr id="9" name="Прямая соединительная линия 8"/>
          <p:cNvCxnSpPr>
            <a:cxnSpLocks/>
          </p:cNvCxnSpPr>
          <p:nvPr userDrawn="1"/>
        </p:nvCxnSpPr>
        <p:spPr bwMode="auto">
          <a:xfrm>
            <a:off x="2871008" y="1214724"/>
            <a:ext cx="3429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 фото с пояснения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/>
          <a:srcRect b="83290"/>
          <a:stretch/>
        </p:blipFill>
        <p:spPr bwMode="auto">
          <a:xfrm>
            <a:off x="690" y="1"/>
            <a:ext cx="9142617" cy="1145969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 bwMode="auto">
          <a:xfrm>
            <a:off x="7443192" y="6374472"/>
            <a:ext cx="1700808" cy="216024"/>
          </a:xfrm>
          <a:prstGeom prst="rect">
            <a:avLst/>
          </a:prstGeom>
          <a:solidFill>
            <a:srgbClr val="B2B4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50">
              <a:solidFill>
                <a:sysClr val="windowText" lastClr="000000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7443192" y="6374472"/>
            <a:ext cx="1700808" cy="216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F5F46FA-F05E-4A28-A92F-471DE94FD11D}" type="slidenum">
              <a:rPr lang="ru-RU"/>
              <a:t>‹#›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/>
          <a:srcRect t="90649" r="75195"/>
          <a:stretch/>
        </p:blipFill>
        <p:spPr bwMode="auto">
          <a:xfrm>
            <a:off x="1" y="6216732"/>
            <a:ext cx="1701140" cy="6412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256607" y="1"/>
            <a:ext cx="6625640" cy="1145969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7" name="Рисунок 6"/>
          <p:cNvSpPr>
            <a:spLocks noGrp="1" noChangeAspect="1"/>
          </p:cNvSpPr>
          <p:nvPr>
            <p:ph type="pic" sz="quarter" idx="14"/>
          </p:nvPr>
        </p:nvSpPr>
        <p:spPr bwMode="auto">
          <a:xfrm>
            <a:off x="207302" y="3892973"/>
            <a:ext cx="1728788" cy="221688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8" name="Текст 2"/>
          <p:cNvSpPr>
            <a:spLocks noGrp="1"/>
          </p:cNvSpPr>
          <p:nvPr>
            <p:ph idx="15"/>
          </p:nvPr>
        </p:nvSpPr>
        <p:spPr bwMode="auto">
          <a:xfrm>
            <a:off x="2164170" y="3897559"/>
            <a:ext cx="6777950" cy="2212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9" name="Рисунок 6"/>
          <p:cNvSpPr>
            <a:spLocks noGrp="1" noChangeAspect="1"/>
          </p:cNvSpPr>
          <p:nvPr>
            <p:ph type="pic" sz="quarter" idx="16"/>
          </p:nvPr>
        </p:nvSpPr>
        <p:spPr bwMode="auto">
          <a:xfrm>
            <a:off x="207302" y="1464468"/>
            <a:ext cx="1728788" cy="221688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20" name="Текст 2"/>
          <p:cNvSpPr>
            <a:spLocks noGrp="1"/>
          </p:cNvSpPr>
          <p:nvPr>
            <p:ph idx="17"/>
          </p:nvPr>
        </p:nvSpPr>
        <p:spPr bwMode="auto">
          <a:xfrm>
            <a:off x="2164170" y="1469054"/>
            <a:ext cx="6777950" cy="2212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cxnSp>
        <p:nvCxnSpPr>
          <p:cNvPr id="12" name="Прямая соединительная линия 11"/>
          <p:cNvCxnSpPr>
            <a:cxnSpLocks/>
          </p:cNvCxnSpPr>
          <p:nvPr userDrawn="1"/>
        </p:nvCxnSpPr>
        <p:spPr bwMode="auto">
          <a:xfrm>
            <a:off x="2871008" y="1214724"/>
            <a:ext cx="3429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 фото с пояснения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/>
          <a:srcRect b="83290"/>
          <a:stretch/>
        </p:blipFill>
        <p:spPr bwMode="auto">
          <a:xfrm>
            <a:off x="690" y="1"/>
            <a:ext cx="9142617" cy="1145969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 bwMode="auto">
          <a:xfrm>
            <a:off x="7443192" y="6374472"/>
            <a:ext cx="1700808" cy="216024"/>
          </a:xfrm>
          <a:prstGeom prst="rect">
            <a:avLst/>
          </a:prstGeom>
          <a:solidFill>
            <a:srgbClr val="B2B4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50">
              <a:solidFill>
                <a:sysClr val="windowText" lastClr="000000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7443192" y="6374472"/>
            <a:ext cx="1700808" cy="216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F5F46FA-F05E-4A28-A92F-471DE94FD11D}" type="slidenum">
              <a:rPr lang="ru-RU"/>
              <a:t>‹#›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/>
          <a:srcRect t="90649" r="75195"/>
          <a:stretch/>
        </p:blipFill>
        <p:spPr bwMode="auto">
          <a:xfrm>
            <a:off x="1" y="6216732"/>
            <a:ext cx="1701140" cy="6412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256607" y="1"/>
            <a:ext cx="6625640" cy="1145969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1" name="Текст 2"/>
          <p:cNvSpPr>
            <a:spLocks noGrp="1"/>
          </p:cNvSpPr>
          <p:nvPr>
            <p:ph idx="20"/>
          </p:nvPr>
        </p:nvSpPr>
        <p:spPr bwMode="auto">
          <a:xfrm>
            <a:off x="2044040" y="1277314"/>
            <a:ext cx="6862454" cy="1519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2" name="Рисунок 6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211756" y="1272725"/>
            <a:ext cx="1663208" cy="152391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37" name="Текст 2"/>
          <p:cNvSpPr>
            <a:spLocks noGrp="1"/>
          </p:cNvSpPr>
          <p:nvPr>
            <p:ph idx="21"/>
          </p:nvPr>
        </p:nvSpPr>
        <p:spPr bwMode="auto">
          <a:xfrm>
            <a:off x="2044040" y="2973503"/>
            <a:ext cx="6862454" cy="1519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8" name="Рисунок 6"/>
          <p:cNvSpPr>
            <a:spLocks noGrp="1" noChangeAspect="1"/>
          </p:cNvSpPr>
          <p:nvPr>
            <p:ph type="pic" sz="quarter" idx="22"/>
          </p:nvPr>
        </p:nvSpPr>
        <p:spPr bwMode="auto">
          <a:xfrm>
            <a:off x="211756" y="2968914"/>
            <a:ext cx="1663208" cy="152391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39" name="Текст 2"/>
          <p:cNvSpPr>
            <a:spLocks noGrp="1"/>
          </p:cNvSpPr>
          <p:nvPr>
            <p:ph idx="23"/>
          </p:nvPr>
        </p:nvSpPr>
        <p:spPr bwMode="auto">
          <a:xfrm>
            <a:off x="2044040" y="4666771"/>
            <a:ext cx="6862454" cy="1519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0" name="Рисунок 6"/>
          <p:cNvSpPr>
            <a:spLocks noGrp="1" noChangeAspect="1"/>
          </p:cNvSpPr>
          <p:nvPr>
            <p:ph type="pic" sz="quarter" idx="24"/>
          </p:nvPr>
        </p:nvSpPr>
        <p:spPr bwMode="auto">
          <a:xfrm>
            <a:off x="211756" y="4662183"/>
            <a:ext cx="1663208" cy="152391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cxnSp>
        <p:nvCxnSpPr>
          <p:cNvPr id="13" name="Прямая соединительная линия 12"/>
          <p:cNvCxnSpPr>
            <a:cxnSpLocks/>
          </p:cNvCxnSpPr>
          <p:nvPr userDrawn="1"/>
        </p:nvCxnSpPr>
        <p:spPr bwMode="auto">
          <a:xfrm>
            <a:off x="2871008" y="1214724"/>
            <a:ext cx="3429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3 фото с пояснениям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/>
          <a:srcRect b="83290"/>
          <a:stretch/>
        </p:blipFill>
        <p:spPr bwMode="auto">
          <a:xfrm>
            <a:off x="690" y="1"/>
            <a:ext cx="9142617" cy="1145969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 bwMode="auto">
          <a:xfrm>
            <a:off x="7443192" y="6374472"/>
            <a:ext cx="1700808" cy="216024"/>
          </a:xfrm>
          <a:prstGeom prst="rect">
            <a:avLst/>
          </a:prstGeom>
          <a:solidFill>
            <a:srgbClr val="B2B4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50">
              <a:solidFill>
                <a:sysClr val="windowText" lastClr="000000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7443192" y="6374472"/>
            <a:ext cx="1700808" cy="216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F5F46FA-F05E-4A28-A92F-471DE94FD11D}" type="slidenum">
              <a:rPr lang="ru-RU"/>
              <a:t>‹#›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/>
          <a:srcRect t="90649" r="75195"/>
          <a:stretch/>
        </p:blipFill>
        <p:spPr bwMode="auto">
          <a:xfrm>
            <a:off x="1" y="6216732"/>
            <a:ext cx="1701140" cy="6412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256607" y="1"/>
            <a:ext cx="6625640" cy="1145969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6" name="Текст 2"/>
          <p:cNvSpPr>
            <a:spLocks noGrp="1"/>
          </p:cNvSpPr>
          <p:nvPr>
            <p:ph idx="25"/>
          </p:nvPr>
        </p:nvSpPr>
        <p:spPr bwMode="auto">
          <a:xfrm>
            <a:off x="101661" y="4444288"/>
            <a:ext cx="2098049" cy="1248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7" name="Рисунок 6"/>
          <p:cNvSpPr>
            <a:spLocks noGrp="1" noChangeAspect="1"/>
          </p:cNvSpPr>
          <p:nvPr>
            <p:ph type="pic" sz="quarter" idx="26"/>
          </p:nvPr>
        </p:nvSpPr>
        <p:spPr bwMode="auto">
          <a:xfrm>
            <a:off x="6900619" y="1650558"/>
            <a:ext cx="2098049" cy="259075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9" name="Рисунок 6"/>
          <p:cNvSpPr>
            <a:spLocks noGrp="1" noChangeAspect="1"/>
          </p:cNvSpPr>
          <p:nvPr>
            <p:ph type="pic" sz="quarter" idx="28"/>
          </p:nvPr>
        </p:nvSpPr>
        <p:spPr bwMode="auto">
          <a:xfrm>
            <a:off x="4634299" y="1650557"/>
            <a:ext cx="2098049" cy="259075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20" name="Рисунок 6"/>
          <p:cNvSpPr>
            <a:spLocks noGrp="1" noChangeAspect="1"/>
          </p:cNvSpPr>
          <p:nvPr>
            <p:ph type="pic" sz="quarter" idx="29"/>
          </p:nvPr>
        </p:nvSpPr>
        <p:spPr bwMode="auto">
          <a:xfrm>
            <a:off x="2367980" y="1650556"/>
            <a:ext cx="2098049" cy="259075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21" name="Рисунок 6"/>
          <p:cNvSpPr>
            <a:spLocks noGrp="1" noChangeAspect="1"/>
          </p:cNvSpPr>
          <p:nvPr>
            <p:ph type="pic" sz="quarter" idx="30"/>
          </p:nvPr>
        </p:nvSpPr>
        <p:spPr bwMode="auto">
          <a:xfrm>
            <a:off x="101661" y="1650555"/>
            <a:ext cx="2098049" cy="259075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22" name="Текст 2"/>
          <p:cNvSpPr>
            <a:spLocks noGrp="1"/>
          </p:cNvSpPr>
          <p:nvPr>
            <p:ph idx="31"/>
          </p:nvPr>
        </p:nvSpPr>
        <p:spPr bwMode="auto">
          <a:xfrm>
            <a:off x="2367980" y="4444288"/>
            <a:ext cx="2098049" cy="1248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3" name="Текст 2"/>
          <p:cNvSpPr>
            <a:spLocks noGrp="1"/>
          </p:cNvSpPr>
          <p:nvPr>
            <p:ph idx="32"/>
          </p:nvPr>
        </p:nvSpPr>
        <p:spPr bwMode="auto">
          <a:xfrm>
            <a:off x="4634299" y="4444288"/>
            <a:ext cx="2098049" cy="1248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4" name="Текст 2"/>
          <p:cNvSpPr>
            <a:spLocks noGrp="1"/>
          </p:cNvSpPr>
          <p:nvPr>
            <p:ph idx="33"/>
          </p:nvPr>
        </p:nvSpPr>
        <p:spPr bwMode="auto">
          <a:xfrm>
            <a:off x="6900619" y="4444288"/>
            <a:ext cx="2098049" cy="1248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cxnSp>
        <p:nvCxnSpPr>
          <p:cNvPr id="15" name="Прямая соединительная линия 14"/>
          <p:cNvCxnSpPr>
            <a:cxnSpLocks/>
          </p:cNvCxnSpPr>
          <p:nvPr userDrawn="1"/>
        </p:nvCxnSpPr>
        <p:spPr bwMode="auto">
          <a:xfrm>
            <a:off x="2871008" y="1052736"/>
            <a:ext cx="3429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Слайд с панорамным фото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/>
          <a:srcRect b="83290"/>
          <a:stretch/>
        </p:blipFill>
        <p:spPr bwMode="auto">
          <a:xfrm>
            <a:off x="690" y="1"/>
            <a:ext cx="9142617" cy="1145969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 bwMode="auto">
          <a:xfrm>
            <a:off x="7443192" y="6374472"/>
            <a:ext cx="1700808" cy="216024"/>
          </a:xfrm>
          <a:prstGeom prst="rect">
            <a:avLst/>
          </a:prstGeom>
          <a:solidFill>
            <a:srgbClr val="B2B4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350">
              <a:solidFill>
                <a:sysClr val="windowText" lastClr="000000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7443192" y="6374472"/>
            <a:ext cx="1700808" cy="216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F5F46FA-F05E-4A28-A92F-471DE94FD11D}" type="slidenum">
              <a:rPr lang="ru-RU"/>
              <a:t>‹#›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/>
          <a:srcRect t="90649" r="75195"/>
          <a:stretch/>
        </p:blipFill>
        <p:spPr bwMode="auto">
          <a:xfrm>
            <a:off x="1" y="6216732"/>
            <a:ext cx="1701140" cy="6412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256607" y="1"/>
            <a:ext cx="6625640" cy="1145969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3" name="Рисунок 6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182583" y="1375035"/>
            <a:ext cx="8786256" cy="3152760"/>
          </a:xfrm>
        </p:spPr>
        <p:txBody>
          <a:bodyPr/>
          <a:lstStyle/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4" name="Объект 2"/>
          <p:cNvSpPr>
            <a:spLocks noGrp="1"/>
          </p:cNvSpPr>
          <p:nvPr>
            <p:ph sz="quarter" idx="14"/>
          </p:nvPr>
        </p:nvSpPr>
        <p:spPr bwMode="auto">
          <a:xfrm>
            <a:off x="182583" y="4775866"/>
            <a:ext cx="8786256" cy="1350537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cxnSp>
        <p:nvCxnSpPr>
          <p:cNvPr id="12" name="Прямая соединительная линия 11"/>
          <p:cNvCxnSpPr>
            <a:cxnSpLocks/>
          </p:cNvCxnSpPr>
          <p:nvPr userDrawn="1"/>
        </p:nvCxnSpPr>
        <p:spPr bwMode="auto">
          <a:xfrm>
            <a:off x="2871008" y="1214724"/>
            <a:ext cx="3429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5F46FA-F05E-4A28-A92F-471DE94FD11D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hdr="0" ftr="0" dt="0"/>
  <p:txStyles>
    <p:titleStyle>
      <a:lvl1pPr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>
        <a:lnSpc>
          <a:spcPct val="90000"/>
        </a:lnSpc>
        <a:spcBef>
          <a:spcPts val="750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jpeg"/><Relationship Id="rId5" Type="http://schemas.openxmlformats.org/officeDocument/2006/relationships/image" Target="../media/image54.emf"/><Relationship Id="rId10" Type="http://schemas.openxmlformats.org/officeDocument/2006/relationships/image" Target="../media/image59.jpeg"/><Relationship Id="rId4" Type="http://schemas.openxmlformats.org/officeDocument/2006/relationships/image" Target="../media/image53.emf"/><Relationship Id="rId9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2.emf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0.pn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5.emf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0.jpg"/><Relationship Id="rId5" Type="http://schemas.openxmlformats.org/officeDocument/2006/relationships/image" Target="../media/image79.jpeg"/><Relationship Id="rId4" Type="http://schemas.openxmlformats.org/officeDocument/2006/relationships/image" Target="../media/image7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5F46FA-F05E-4A28-A92F-471DE94FD11D}" type="slidenum">
              <a:rPr lang="ru-RU" smtClean="0"/>
              <a:t>10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>Работа со ВУЗами </a:t>
            </a:r>
            <a:r>
              <a:rPr lang="ru-RU" sz="2400" b="1" dirty="0" smtClean="0"/>
              <a:t>(5/5)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1600" dirty="0"/>
              <a:t>Специализированные мероприятия</a:t>
            </a: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1" b="17621"/>
          <a:stretch>
            <a:fillRect/>
          </a:stretch>
        </p:blipFill>
        <p:spPr>
          <a:xfrm>
            <a:off x="474349" y="1486870"/>
            <a:ext cx="3949651" cy="2128504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893" y="1486870"/>
            <a:ext cx="3298757" cy="21285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" r="1969" b="6968"/>
          <a:stretch/>
        </p:blipFill>
        <p:spPr>
          <a:xfrm>
            <a:off x="474350" y="3833971"/>
            <a:ext cx="3949650" cy="21638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894" y="3833971"/>
            <a:ext cx="3298757" cy="219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7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5F46FA-F05E-4A28-A92F-471DE94FD11D}" type="slidenum">
              <a:rPr lang="ru-RU"/>
              <a:t>11</a:t>
            </a:fld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/>
        <p:txBody>
          <a:bodyPr lIns="36000" rIns="36000" anchor="ctr" anchorCtr="0">
            <a:normAutofit fontScale="90000"/>
          </a:bodyPr>
          <a:lstStyle/>
          <a:p>
            <a:r>
              <a:rPr lang="ru-RU" sz="2400" b="1" dirty="0" smtClean="0"/>
              <a:t>Внутрикорпоративные мероприятия (1/5)</a:t>
            </a:r>
            <a:br>
              <a:rPr lang="ru-RU" sz="2400" b="1" dirty="0" smtClean="0"/>
            </a:br>
            <a:r>
              <a:rPr lang="ru-RU" sz="2000" dirty="0" smtClean="0"/>
              <a:t>Высокотехнологичные рабочие места</a:t>
            </a:r>
            <a:br>
              <a:rPr lang="ru-RU" sz="2000" dirty="0" smtClean="0"/>
            </a:br>
            <a:r>
              <a:rPr lang="ru-RU" sz="2000" dirty="0" smtClean="0"/>
              <a:t>Высокая квалификация сотрудников 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738259"/>
            <a:ext cx="2707100" cy="1883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732878"/>
            <a:ext cx="2664296" cy="18889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9466" y="1730351"/>
            <a:ext cx="2888188" cy="18914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4072671"/>
            <a:ext cx="2664297" cy="17805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990" y="4072671"/>
            <a:ext cx="2731415" cy="18209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941" y="4072671"/>
            <a:ext cx="2884397" cy="18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7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5F46FA-F05E-4A28-A92F-471DE94FD11D}" type="slidenum">
              <a:rPr lang="ru-RU"/>
              <a:t>12</a:t>
            </a:fld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/>
        <p:txBody>
          <a:bodyPr lIns="36000" rIns="36000" anchor="ctr" anchorCtr="0">
            <a:normAutofit/>
          </a:bodyPr>
          <a:lstStyle/>
          <a:p>
            <a:r>
              <a:rPr lang="ru-RU" sz="2400" b="1" dirty="0" smtClean="0"/>
              <a:t>Внутрикорпоративные мероприятия (2/5)</a:t>
            </a:r>
            <a:br>
              <a:rPr lang="ru-RU" sz="2400" b="1" dirty="0" smtClean="0"/>
            </a:br>
            <a:r>
              <a:rPr lang="ru-RU" sz="2000" dirty="0" smtClean="0"/>
              <a:t>Социальный пакет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54" y="1340768"/>
            <a:ext cx="8798293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6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5F46FA-F05E-4A28-A92F-471DE94FD11D}" type="slidenum">
              <a:rPr lang="ru-RU"/>
              <a:t>13</a:t>
            </a:fld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/>
        <p:txBody>
          <a:bodyPr lIns="36000" rIns="72000" anchor="ctr" anchorCtr="0">
            <a:normAutofit/>
          </a:bodyPr>
          <a:lstStyle/>
          <a:p>
            <a:r>
              <a:rPr lang="ru-RU" sz="2400" b="1" dirty="0" smtClean="0"/>
              <a:t>Внутрикорпоративные мероприятия (3/5)</a:t>
            </a:r>
            <a:br>
              <a:rPr lang="ru-RU" sz="2400" b="1" dirty="0" smtClean="0"/>
            </a:br>
            <a:r>
              <a:rPr lang="ru-RU" sz="2000" dirty="0" smtClean="0"/>
              <a:t>Спорт</a:t>
            </a:r>
            <a:endParaRPr lang="ru-RU" sz="2000" b="1" dirty="0">
              <a:solidFill>
                <a:srgbClr val="FF0000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78813" y="1267288"/>
            <a:ext cx="8986374" cy="5066586"/>
            <a:chOff x="72026" y="1267288"/>
            <a:chExt cx="8986374" cy="5066586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6596" y="2854224"/>
              <a:ext cx="3079251" cy="206750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47278" y="2854224"/>
              <a:ext cx="2059006" cy="206750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026" y="1267288"/>
              <a:ext cx="3378359" cy="1924042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7682" y="1267288"/>
              <a:ext cx="1924042" cy="1924042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0256" y="1267288"/>
              <a:ext cx="3418144" cy="1924042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27" y="4505579"/>
              <a:ext cx="2509616" cy="1828295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6350" y="4505579"/>
              <a:ext cx="2700771" cy="1825847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192" y="4505579"/>
              <a:ext cx="2738234" cy="18258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313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5F46FA-F05E-4A28-A92F-471DE94FD11D}" type="slidenum">
              <a:rPr lang="ru-RU"/>
              <a:t>14</a:t>
            </a:fld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/>
        <p:txBody>
          <a:bodyPr lIns="36000" rIns="72000" anchor="ctr" anchorCtr="0">
            <a:normAutofit/>
          </a:bodyPr>
          <a:lstStyle/>
          <a:p>
            <a:r>
              <a:rPr lang="ru-RU" sz="2400" b="1" dirty="0" smtClean="0"/>
              <a:t>Внутрикорпоративные мероприятия (3/5)</a:t>
            </a:r>
            <a:br>
              <a:rPr lang="ru-RU" sz="2400" b="1" dirty="0" smtClean="0"/>
            </a:br>
            <a:r>
              <a:rPr lang="ru-RU" sz="2000" dirty="0" smtClean="0"/>
              <a:t>Культурно-массовые мероприятия</a:t>
            </a:r>
            <a:endParaRPr lang="ru-RU" sz="2000" b="1" dirty="0">
              <a:solidFill>
                <a:srgbClr val="FF0000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30368" y="1268760"/>
            <a:ext cx="8883264" cy="4961371"/>
            <a:chOff x="141476" y="1268760"/>
            <a:chExt cx="8883264" cy="4961371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11663" y="1268760"/>
              <a:ext cx="5120675" cy="2794828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476" y="3300858"/>
              <a:ext cx="3854460" cy="2925538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76056" y="3300858"/>
              <a:ext cx="3948684" cy="29292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338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5F46FA-F05E-4A28-A92F-471DE94FD11D}" type="slidenum">
              <a:rPr lang="ru-RU" smtClean="0"/>
              <a:t>15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1"/>
            <a:ext cx="7560840" cy="1145969"/>
          </a:xfrm>
        </p:spPr>
        <p:txBody>
          <a:bodyPr>
            <a:normAutofit/>
          </a:bodyPr>
          <a:lstStyle/>
          <a:p>
            <a:r>
              <a:rPr lang="ru-RU" sz="2500" b="1" dirty="0"/>
              <a:t>Внутрикорпоративные мероприятия </a:t>
            </a:r>
            <a:r>
              <a:rPr lang="ru-RU" sz="2500" b="1" dirty="0" smtClean="0"/>
              <a:t>(4/5)</a:t>
            </a:r>
            <a:r>
              <a:rPr lang="ru-RU" sz="2500" b="1" dirty="0"/>
              <a:t/>
            </a:r>
            <a:br>
              <a:rPr lang="ru-RU" sz="2500" b="1" dirty="0"/>
            </a:br>
            <a:r>
              <a:rPr lang="ru-RU" sz="1800" dirty="0" smtClean="0"/>
              <a:t>Комфортная корпоративная атмосфера</a:t>
            </a:r>
            <a:endParaRPr lang="ru-RU" sz="25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612" y="3825102"/>
            <a:ext cx="4062202" cy="22322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" t="5600" r="3550" b="9003"/>
          <a:stretch/>
        </p:blipFill>
        <p:spPr>
          <a:xfrm>
            <a:off x="113918" y="3861048"/>
            <a:ext cx="4392488" cy="22322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8" y="1268760"/>
            <a:ext cx="4392488" cy="24455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612" y="1268760"/>
            <a:ext cx="4062202" cy="244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87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1546994"/>
            <a:ext cx="2635688" cy="380347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5F46FA-F05E-4A28-A92F-471DE94FD11D}" type="slidenum">
              <a:rPr lang="ru-RU" smtClean="0"/>
              <a:t>16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1"/>
            <a:ext cx="7560840" cy="1145969"/>
          </a:xfrm>
        </p:spPr>
        <p:txBody>
          <a:bodyPr>
            <a:normAutofit/>
          </a:bodyPr>
          <a:lstStyle/>
          <a:p>
            <a:r>
              <a:rPr lang="ru-RU" sz="2500" b="1" dirty="0"/>
              <a:t>Внутрикорпоративные мероприятия </a:t>
            </a:r>
            <a:r>
              <a:rPr lang="ru-RU" sz="2500" b="1" dirty="0" smtClean="0"/>
              <a:t>(5/5)</a:t>
            </a:r>
            <a:r>
              <a:rPr lang="ru-RU" sz="2500" b="1" dirty="0"/>
              <a:t/>
            </a:r>
            <a:br>
              <a:rPr lang="ru-RU" sz="2500" b="1" dirty="0"/>
            </a:br>
            <a:r>
              <a:rPr lang="ru-RU" sz="1800" dirty="0" smtClean="0"/>
              <a:t>Работа с детьми</a:t>
            </a:r>
            <a:endParaRPr lang="ru-RU" sz="18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7603" r="11048" b="17603"/>
          <a:stretch/>
        </p:blipFill>
        <p:spPr>
          <a:xfrm>
            <a:off x="6050509" y="1556791"/>
            <a:ext cx="2991893" cy="167788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3" y="1546994"/>
            <a:ext cx="2874279" cy="16939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53" y="3641935"/>
            <a:ext cx="3605691" cy="26000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2002" y="3645750"/>
            <a:ext cx="3600400" cy="259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08520" y="388405"/>
            <a:ext cx="925251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latin typeface="Verdana" panose="020B0604030504040204" pitchFamily="34" charset="0"/>
                <a:ea typeface="Verdana" panose="020B0604030504040204" pitchFamily="34" charset="0"/>
                <a:cs typeface="Tahoma" pitchFamily="34" charset="0"/>
              </a:rPr>
              <a:t>Достигнутые </a:t>
            </a:r>
            <a:r>
              <a:rPr lang="ru-RU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Tahoma" pitchFamily="34" charset="0"/>
              </a:rPr>
              <a:t>результаты (1/2)</a:t>
            </a:r>
            <a:endParaRPr lang="en-US" sz="2500" b="1" dirty="0" smtClean="0">
              <a:latin typeface="Verdana" panose="020B0604030504040204" pitchFamily="34" charset="0"/>
              <a:ea typeface="Verdana" panose="020B0604030504040204" pitchFamily="34" charset="0"/>
              <a:cs typeface="Tahoma" pitchFamily="34" charset="0"/>
            </a:endParaRPr>
          </a:p>
          <a:p>
            <a:pPr algn="ctr"/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ahoma" pitchFamily="34" charset="0"/>
              </a:rPr>
              <a:t>Компетенции и кадровый состав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76256" y="6374472"/>
            <a:ext cx="2267744" cy="216024"/>
          </a:xfrm>
          <a:prstGeom prst="rect">
            <a:avLst/>
          </a:prstGeom>
          <a:solidFill>
            <a:srgbClr val="B2B4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8172400" y="6343984"/>
            <a:ext cx="2936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8</a:t>
            </a:r>
            <a:endParaRPr lang="ru-RU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-1" y="1268760"/>
            <a:ext cx="4518249" cy="2484276"/>
          </a:xfrm>
          <a:custGeom>
            <a:avLst/>
            <a:gdLst>
              <a:gd name="connsiteX0" fmla="*/ 0 w 2484276"/>
              <a:gd name="connsiteY0" fmla="*/ 0 h 4518248"/>
              <a:gd name="connsiteX1" fmla="*/ 2070222 w 2484276"/>
              <a:gd name="connsiteY1" fmla="*/ 0 h 4518248"/>
              <a:gd name="connsiteX2" fmla="*/ 2484276 w 2484276"/>
              <a:gd name="connsiteY2" fmla="*/ 414054 h 4518248"/>
              <a:gd name="connsiteX3" fmla="*/ 2484276 w 2484276"/>
              <a:gd name="connsiteY3" fmla="*/ 4518248 h 4518248"/>
              <a:gd name="connsiteX4" fmla="*/ 0 w 2484276"/>
              <a:gd name="connsiteY4" fmla="*/ 4518248 h 4518248"/>
              <a:gd name="connsiteX5" fmla="*/ 0 w 2484276"/>
              <a:gd name="connsiteY5" fmla="*/ 0 h 4518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84276" h="4518248">
                <a:moveTo>
                  <a:pt x="0" y="4518247"/>
                </a:moveTo>
                <a:lnTo>
                  <a:pt x="0" y="753056"/>
                </a:lnTo>
                <a:cubicBezTo>
                  <a:pt x="0" y="337155"/>
                  <a:pt x="101927" y="1"/>
                  <a:pt x="227660" y="1"/>
                </a:cubicBezTo>
                <a:lnTo>
                  <a:pt x="2484276" y="1"/>
                </a:lnTo>
                <a:lnTo>
                  <a:pt x="2484276" y="4518247"/>
                </a:lnTo>
                <a:lnTo>
                  <a:pt x="0" y="4518247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62281" tIns="462280" rIns="462280" bIns="1083348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6500" kern="1200"/>
          </a:p>
        </p:txBody>
      </p:sp>
      <p:sp>
        <p:nvSpPr>
          <p:cNvPr id="32" name="Полилиния 31"/>
          <p:cNvSpPr/>
          <p:nvPr/>
        </p:nvSpPr>
        <p:spPr>
          <a:xfrm>
            <a:off x="4518248" y="1268760"/>
            <a:ext cx="4518248" cy="2484276"/>
          </a:xfrm>
          <a:custGeom>
            <a:avLst/>
            <a:gdLst>
              <a:gd name="connsiteX0" fmla="*/ 0 w 4518248"/>
              <a:gd name="connsiteY0" fmla="*/ 0 h 2484276"/>
              <a:gd name="connsiteX1" fmla="*/ 4104194 w 4518248"/>
              <a:gd name="connsiteY1" fmla="*/ 0 h 2484276"/>
              <a:gd name="connsiteX2" fmla="*/ 4518248 w 4518248"/>
              <a:gd name="connsiteY2" fmla="*/ 414054 h 2484276"/>
              <a:gd name="connsiteX3" fmla="*/ 4518248 w 4518248"/>
              <a:gd name="connsiteY3" fmla="*/ 2484276 h 2484276"/>
              <a:gd name="connsiteX4" fmla="*/ 0 w 4518248"/>
              <a:gd name="connsiteY4" fmla="*/ 2484276 h 2484276"/>
              <a:gd name="connsiteX5" fmla="*/ 0 w 4518248"/>
              <a:gd name="connsiteY5" fmla="*/ 0 h 2484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18248" h="2484276">
                <a:moveTo>
                  <a:pt x="0" y="0"/>
                </a:moveTo>
                <a:lnTo>
                  <a:pt x="4104194" y="0"/>
                </a:lnTo>
                <a:cubicBezTo>
                  <a:pt x="4332870" y="0"/>
                  <a:pt x="4518248" y="185378"/>
                  <a:pt x="4518248" y="414054"/>
                </a:cubicBezTo>
                <a:lnTo>
                  <a:pt x="4518248" y="2484276"/>
                </a:lnTo>
                <a:lnTo>
                  <a:pt x="0" y="2484276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62280" tIns="462280" rIns="462280" bIns="1083349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6500" kern="1200"/>
          </a:p>
        </p:txBody>
      </p:sp>
      <p:sp>
        <p:nvSpPr>
          <p:cNvPr id="33" name="Полилиния 32"/>
          <p:cNvSpPr/>
          <p:nvPr/>
        </p:nvSpPr>
        <p:spPr>
          <a:xfrm>
            <a:off x="0" y="3753035"/>
            <a:ext cx="4518249" cy="2484277"/>
          </a:xfrm>
          <a:custGeom>
            <a:avLst/>
            <a:gdLst>
              <a:gd name="connsiteX0" fmla="*/ 0 w 4518248"/>
              <a:gd name="connsiteY0" fmla="*/ 0 h 2484276"/>
              <a:gd name="connsiteX1" fmla="*/ 4104194 w 4518248"/>
              <a:gd name="connsiteY1" fmla="*/ 0 h 2484276"/>
              <a:gd name="connsiteX2" fmla="*/ 4518248 w 4518248"/>
              <a:gd name="connsiteY2" fmla="*/ 414054 h 2484276"/>
              <a:gd name="connsiteX3" fmla="*/ 4518248 w 4518248"/>
              <a:gd name="connsiteY3" fmla="*/ 2484276 h 2484276"/>
              <a:gd name="connsiteX4" fmla="*/ 0 w 4518248"/>
              <a:gd name="connsiteY4" fmla="*/ 2484276 h 2484276"/>
              <a:gd name="connsiteX5" fmla="*/ 0 w 4518248"/>
              <a:gd name="connsiteY5" fmla="*/ 0 h 2484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18248" h="2484276">
                <a:moveTo>
                  <a:pt x="4518248" y="2484276"/>
                </a:moveTo>
                <a:lnTo>
                  <a:pt x="414054" y="2484276"/>
                </a:lnTo>
                <a:cubicBezTo>
                  <a:pt x="185378" y="2484276"/>
                  <a:pt x="0" y="2298898"/>
                  <a:pt x="0" y="2070222"/>
                </a:cubicBezTo>
                <a:lnTo>
                  <a:pt x="0" y="0"/>
                </a:lnTo>
                <a:lnTo>
                  <a:pt x="4518248" y="0"/>
                </a:lnTo>
                <a:lnTo>
                  <a:pt x="4518248" y="248427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62280" tIns="1083349" rIns="462281" bIns="462281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6500" kern="1200"/>
          </a:p>
        </p:txBody>
      </p:sp>
      <p:sp>
        <p:nvSpPr>
          <p:cNvPr id="34" name="Полилиния 33"/>
          <p:cNvSpPr/>
          <p:nvPr/>
        </p:nvSpPr>
        <p:spPr>
          <a:xfrm>
            <a:off x="4518248" y="3753035"/>
            <a:ext cx="4518248" cy="2484276"/>
          </a:xfrm>
          <a:custGeom>
            <a:avLst/>
            <a:gdLst>
              <a:gd name="connsiteX0" fmla="*/ 0 w 2484276"/>
              <a:gd name="connsiteY0" fmla="*/ 0 h 4518248"/>
              <a:gd name="connsiteX1" fmla="*/ 2070222 w 2484276"/>
              <a:gd name="connsiteY1" fmla="*/ 0 h 4518248"/>
              <a:gd name="connsiteX2" fmla="*/ 2484276 w 2484276"/>
              <a:gd name="connsiteY2" fmla="*/ 414054 h 4518248"/>
              <a:gd name="connsiteX3" fmla="*/ 2484276 w 2484276"/>
              <a:gd name="connsiteY3" fmla="*/ 4518248 h 4518248"/>
              <a:gd name="connsiteX4" fmla="*/ 0 w 2484276"/>
              <a:gd name="connsiteY4" fmla="*/ 4518248 h 4518248"/>
              <a:gd name="connsiteX5" fmla="*/ 0 w 2484276"/>
              <a:gd name="connsiteY5" fmla="*/ 0 h 4518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84276" h="4518248">
                <a:moveTo>
                  <a:pt x="2484276" y="1"/>
                </a:moveTo>
                <a:lnTo>
                  <a:pt x="2484276" y="3765192"/>
                </a:lnTo>
                <a:cubicBezTo>
                  <a:pt x="2484276" y="4181093"/>
                  <a:pt x="2382349" y="4518247"/>
                  <a:pt x="2256616" y="4518247"/>
                </a:cubicBezTo>
                <a:lnTo>
                  <a:pt x="0" y="4518247"/>
                </a:lnTo>
                <a:lnTo>
                  <a:pt x="0" y="1"/>
                </a:lnTo>
                <a:lnTo>
                  <a:pt x="2484276" y="1"/>
                </a:lnTo>
                <a:close/>
              </a:path>
            </a:pathLst>
          </a:custGeom>
          <a:solidFill>
            <a:srgbClr val="2F5597">
              <a:alpha val="69804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62280" tIns="1083349" rIns="462280" bIns="462280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6500" kern="1200"/>
          </a:p>
        </p:txBody>
      </p:sp>
      <p:grpSp>
        <p:nvGrpSpPr>
          <p:cNvPr id="25" name="Группа 24"/>
          <p:cNvGrpSpPr/>
          <p:nvPr/>
        </p:nvGrpSpPr>
        <p:grpSpPr>
          <a:xfrm>
            <a:off x="218818" y="3861048"/>
            <a:ext cx="3528392" cy="2304256"/>
            <a:chOff x="0" y="1361585"/>
            <a:chExt cx="3127425" cy="2089800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0" y="1361585"/>
              <a:ext cx="3127425" cy="20898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 flipH="1">
              <a:off x="59798" y="1390936"/>
              <a:ext cx="1345289" cy="369332"/>
            </a:xfrm>
            <a:prstGeom prst="rect">
              <a:avLst/>
            </a:prstGeom>
            <a:solidFill>
              <a:srgbClr val="32A486"/>
            </a:solidFill>
            <a:ln>
              <a:noFill/>
            </a:ln>
          </p:spPr>
          <p:txBody>
            <a:bodyPr wrap="square" lIns="72000" rIns="72000" rtlCol="0">
              <a:spAutoFit/>
            </a:bodyPr>
            <a:lstStyle/>
            <a:p>
              <a:pPr algn="ctr"/>
              <a:r>
                <a:rPr lang="ru-RU" sz="600" b="1" dirty="0">
                  <a:solidFill>
                    <a:schemeClr val="bg1"/>
                  </a:solidFill>
                </a:rPr>
                <a:t>Операторы металлообрабатывающего оборудования</a:t>
              </a:r>
              <a:endParaRPr lang="ru-RU" sz="6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flipH="1">
              <a:off x="59798" y="1798571"/>
              <a:ext cx="1345289" cy="184666"/>
            </a:xfrm>
            <a:prstGeom prst="rect">
              <a:avLst/>
            </a:prstGeom>
            <a:solidFill>
              <a:srgbClr val="32A486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00" b="1" dirty="0">
                  <a:solidFill>
                    <a:schemeClr val="bg1"/>
                  </a:solidFill>
                </a:rPr>
                <a:t>Слесари МСР</a:t>
              </a:r>
              <a:endParaRPr lang="ru-RU" sz="600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 flipH="1">
              <a:off x="59798" y="2522517"/>
              <a:ext cx="1345289" cy="184666"/>
            </a:xfrm>
            <a:prstGeom prst="rect">
              <a:avLst/>
            </a:prstGeom>
            <a:solidFill>
              <a:srgbClr val="32A486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00" b="1" dirty="0" smtClean="0">
                  <a:solidFill>
                    <a:schemeClr val="bg1"/>
                  </a:solidFill>
                </a:rPr>
                <a:t>Электромонтажники РЭА</a:t>
              </a:r>
              <a:endParaRPr lang="ru-RU" sz="600" dirty="0">
                <a:solidFill>
                  <a:schemeClr val="bg1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flipH="1">
              <a:off x="59798" y="2745486"/>
              <a:ext cx="1345289" cy="251219"/>
            </a:xfrm>
            <a:prstGeom prst="rect">
              <a:avLst/>
            </a:prstGeom>
            <a:solidFill>
              <a:srgbClr val="32A486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00" b="1" dirty="0">
                  <a:solidFill>
                    <a:schemeClr val="bg1"/>
                  </a:solidFill>
                </a:rPr>
                <a:t>Слесари по обслуживанию и ремонту </a:t>
              </a:r>
              <a:r>
                <a:rPr lang="ru-RU" sz="600" b="1" dirty="0" smtClean="0">
                  <a:solidFill>
                    <a:schemeClr val="bg1"/>
                  </a:solidFill>
                </a:rPr>
                <a:t>оборудования</a:t>
              </a:r>
              <a:endParaRPr lang="ru-RU" sz="600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flipH="1">
              <a:off x="59798" y="3045998"/>
              <a:ext cx="1345289" cy="369332"/>
            </a:xfrm>
            <a:prstGeom prst="rect">
              <a:avLst/>
            </a:prstGeom>
            <a:solidFill>
              <a:srgbClr val="32A486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00" b="1" dirty="0" smtClean="0">
                  <a:solidFill>
                    <a:schemeClr val="bg1"/>
                  </a:solidFill>
                </a:rPr>
                <a:t>Рабочие общепромышленных специальностей</a:t>
              </a:r>
              <a:endParaRPr lang="ru-RU" sz="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1" name="Рисунок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062" y="1374113"/>
            <a:ext cx="3512206" cy="2295128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7074999" y="1412614"/>
            <a:ext cx="1657549" cy="646331"/>
          </a:xfrm>
          <a:prstGeom prst="rect">
            <a:avLst/>
          </a:prstGeom>
          <a:solidFill>
            <a:srgbClr val="32A486"/>
          </a:solidFill>
          <a:ln>
            <a:noFill/>
          </a:ln>
        </p:spPr>
        <p:txBody>
          <a:bodyPr wrap="square" lIns="72000" rIns="72000" rtlCol="0">
            <a:spAutoFit/>
          </a:bodyPr>
          <a:lstStyle>
            <a:defPPr>
              <a:defRPr lang="ru-RU"/>
            </a:defPPr>
            <a:lvl1pPr algn="ctr">
              <a:defRPr sz="6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Инженеры- исследователи/разработчики РЗА, АСУ ТП, СЭ:</a:t>
            </a:r>
          </a:p>
          <a:p>
            <a:r>
              <a:rPr lang="ru-RU" dirty="0"/>
              <a:t>Схемотехники</a:t>
            </a:r>
          </a:p>
          <a:p>
            <a:r>
              <a:rPr lang="ru-RU" dirty="0"/>
              <a:t>Программисты</a:t>
            </a:r>
          </a:p>
          <a:p>
            <a:r>
              <a:rPr lang="ru-RU" dirty="0" smtClean="0"/>
              <a:t>Конструкторы</a:t>
            </a:r>
            <a:endParaRPr lang="ru-RU" dirty="0"/>
          </a:p>
        </p:txBody>
      </p:sp>
      <p:sp>
        <p:nvSpPr>
          <p:cNvPr id="43" name="TextBox 42"/>
          <p:cNvSpPr txBox="1"/>
          <p:nvPr/>
        </p:nvSpPr>
        <p:spPr>
          <a:xfrm>
            <a:off x="7074999" y="2095200"/>
            <a:ext cx="1657549" cy="369332"/>
          </a:xfrm>
          <a:prstGeom prst="rect">
            <a:avLst/>
          </a:prstGeom>
          <a:solidFill>
            <a:srgbClr val="32A486"/>
          </a:solidFill>
          <a:ln>
            <a:noFill/>
          </a:ln>
        </p:spPr>
        <p:txBody>
          <a:bodyPr wrap="square" lIns="72000" rIns="72000" rtlCol="0">
            <a:spAutoFit/>
          </a:bodyPr>
          <a:lstStyle>
            <a:defPPr>
              <a:defRPr lang="ru-RU"/>
            </a:defPPr>
            <a:lvl1pPr algn="ctr">
              <a:defRPr sz="600" b="1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Инженеры-настройщики/</a:t>
            </a:r>
            <a:r>
              <a:rPr lang="ru-RU" dirty="0" err="1" smtClean="0"/>
              <a:t>тестировщики</a:t>
            </a:r>
            <a:r>
              <a:rPr lang="ru-RU" dirty="0" smtClean="0"/>
              <a:t> </a:t>
            </a:r>
            <a:r>
              <a:rPr lang="ru-RU" dirty="0"/>
              <a:t>РЗА, АСУ ТП, </a:t>
            </a:r>
            <a:r>
              <a:rPr lang="ru-RU" dirty="0" smtClean="0"/>
              <a:t>СЭ</a:t>
            </a:r>
            <a:endParaRPr lang="ru-RU" dirty="0"/>
          </a:p>
        </p:txBody>
      </p:sp>
      <p:grpSp>
        <p:nvGrpSpPr>
          <p:cNvPr id="44" name="Группа 43"/>
          <p:cNvGrpSpPr/>
          <p:nvPr/>
        </p:nvGrpSpPr>
        <p:grpSpPr>
          <a:xfrm flipH="1">
            <a:off x="5268061" y="3890197"/>
            <a:ext cx="3508799" cy="2275107"/>
            <a:chOff x="5580112" y="3917503"/>
            <a:chExt cx="3127425" cy="2089800"/>
          </a:xfrm>
        </p:grpSpPr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80112" y="3917503"/>
              <a:ext cx="3127425" cy="2089800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5624961" y="3945192"/>
              <a:ext cx="1475956" cy="254437"/>
            </a:xfrm>
            <a:prstGeom prst="rect">
              <a:avLst/>
            </a:prstGeom>
            <a:solidFill>
              <a:srgbClr val="32A486"/>
            </a:solidFill>
            <a:ln>
              <a:noFill/>
            </a:ln>
          </p:spPr>
          <p:txBody>
            <a:bodyPr wrap="square" lIns="72000" rIns="72000" rtlCol="0">
              <a:spAutoFit/>
            </a:bodyPr>
            <a:lstStyle>
              <a:defPPr>
                <a:defRPr lang="ru-RU"/>
              </a:defPPr>
              <a:lvl1pPr algn="ctr">
                <a:defRPr sz="600" b="1">
                  <a:solidFill>
                    <a:schemeClr val="bg1"/>
                  </a:solidFill>
                </a:defRPr>
              </a:lvl1pPr>
            </a:lstStyle>
            <a:p>
              <a:r>
                <a:rPr lang="ru-RU" dirty="0"/>
                <a:t>Коммерческие </a:t>
              </a:r>
              <a:r>
                <a:rPr lang="ru-RU" dirty="0" smtClean="0"/>
                <a:t>инженеры по РЗА</a:t>
              </a:r>
              <a:r>
                <a:rPr lang="ru-RU" dirty="0"/>
                <a:t>, АСУ ТП, </a:t>
              </a:r>
              <a:r>
                <a:rPr lang="ru-RU" dirty="0" smtClean="0"/>
                <a:t>СЭ</a:t>
              </a:r>
              <a:endParaRPr lang="ru-RU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624961" y="4231834"/>
              <a:ext cx="1475956" cy="424062"/>
            </a:xfrm>
            <a:prstGeom prst="rect">
              <a:avLst/>
            </a:prstGeom>
            <a:solidFill>
              <a:srgbClr val="32A486"/>
            </a:solidFill>
            <a:ln>
              <a:noFill/>
            </a:ln>
          </p:spPr>
          <p:txBody>
            <a:bodyPr wrap="square" lIns="72000" rIns="72000" rtlCol="0">
              <a:spAutoFit/>
            </a:bodyPr>
            <a:lstStyle>
              <a:defPPr>
                <a:defRPr lang="ru-RU"/>
              </a:defPPr>
              <a:lvl1pPr algn="ctr">
                <a:defRPr sz="600" b="1">
                  <a:solidFill>
                    <a:schemeClr val="bg1"/>
                  </a:solidFill>
                </a:defRPr>
              </a:lvl1pPr>
            </a:lstStyle>
            <a:p>
              <a:r>
                <a:rPr lang="ru-RU" dirty="0"/>
                <a:t>Инженеры по внедрению и сервису РЗА, АСУ ТП, СЭ:</a:t>
              </a:r>
            </a:p>
            <a:p>
              <a:r>
                <a:rPr lang="ru-RU" dirty="0" smtClean="0"/>
                <a:t>Проектировщики</a:t>
              </a:r>
              <a:endParaRPr lang="ru-RU" dirty="0"/>
            </a:p>
            <a:p>
              <a:r>
                <a:rPr lang="ru-RU" dirty="0" smtClean="0"/>
                <a:t>Наладчики</a:t>
              </a:r>
              <a:endParaRPr lang="ru-RU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624961" y="5254940"/>
              <a:ext cx="1475956" cy="254437"/>
            </a:xfrm>
            <a:prstGeom prst="rect">
              <a:avLst/>
            </a:prstGeom>
            <a:solidFill>
              <a:srgbClr val="32A486"/>
            </a:solidFill>
            <a:ln>
              <a:noFill/>
            </a:ln>
          </p:spPr>
          <p:txBody>
            <a:bodyPr wrap="square" lIns="72000" rIns="72000" rtlCol="0">
              <a:spAutoFit/>
            </a:bodyPr>
            <a:lstStyle>
              <a:defPPr>
                <a:defRPr lang="ru-RU"/>
              </a:defPPr>
              <a:lvl1pPr algn="ctr">
                <a:defRPr sz="600" b="1">
                  <a:solidFill>
                    <a:schemeClr val="bg1"/>
                  </a:solidFill>
                </a:defRPr>
              </a:lvl1pPr>
            </a:lstStyle>
            <a:p>
              <a:r>
                <a:rPr lang="ru-RU" dirty="0"/>
                <a:t>Коммерческие </a:t>
              </a:r>
              <a:r>
                <a:rPr lang="ru-RU" dirty="0" smtClean="0"/>
                <a:t>инженеры по РЗА</a:t>
              </a:r>
              <a:r>
                <a:rPr lang="ru-RU" dirty="0"/>
                <a:t>, АСУ ТП, </a:t>
              </a:r>
              <a:r>
                <a:rPr lang="ru-RU" dirty="0" smtClean="0"/>
                <a:t>СЭ</a:t>
              </a:r>
              <a:endParaRPr lang="ru-RU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624961" y="5541582"/>
              <a:ext cx="1475956" cy="424062"/>
            </a:xfrm>
            <a:prstGeom prst="rect">
              <a:avLst/>
            </a:prstGeom>
            <a:solidFill>
              <a:srgbClr val="32A486"/>
            </a:solidFill>
            <a:ln>
              <a:noFill/>
            </a:ln>
          </p:spPr>
          <p:txBody>
            <a:bodyPr wrap="square" lIns="72000" rIns="72000" rtlCol="0">
              <a:spAutoFit/>
            </a:bodyPr>
            <a:lstStyle>
              <a:defPPr>
                <a:defRPr lang="ru-RU"/>
              </a:defPPr>
              <a:lvl1pPr algn="ctr">
                <a:defRPr sz="600" b="1">
                  <a:solidFill>
                    <a:schemeClr val="bg1"/>
                  </a:solidFill>
                </a:defRPr>
              </a:lvl1pPr>
            </a:lstStyle>
            <a:p>
              <a:r>
                <a:rPr lang="ru-RU" dirty="0"/>
                <a:t>Инженеры по внедрению и сервису РЗА, АСУ ТП, СЭ:</a:t>
              </a:r>
            </a:p>
            <a:p>
              <a:r>
                <a:rPr lang="ru-RU" dirty="0" smtClean="0"/>
                <a:t>Проектировщики</a:t>
              </a:r>
              <a:endParaRPr lang="ru-RU" dirty="0"/>
            </a:p>
            <a:p>
              <a:r>
                <a:rPr lang="ru-RU" dirty="0" smtClean="0"/>
                <a:t>Наладчики</a:t>
              </a:r>
              <a:endParaRPr lang="ru-RU" dirty="0"/>
            </a:p>
          </p:txBody>
        </p:sp>
      </p:grpSp>
      <p:pic>
        <p:nvPicPr>
          <p:cNvPr id="37" name="Рисунок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818" y="1374112"/>
            <a:ext cx="3528392" cy="229512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69417" y="1425903"/>
            <a:ext cx="1665188" cy="335075"/>
          </a:xfrm>
          <a:prstGeom prst="rect">
            <a:avLst/>
          </a:prstGeom>
          <a:solidFill>
            <a:srgbClr val="32A48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>
                <a:solidFill>
                  <a:schemeClr val="bg1"/>
                </a:solidFill>
              </a:rPr>
              <a:t>Инженеры по организации и управлению производством</a:t>
            </a:r>
            <a:endParaRPr lang="ru-RU" sz="600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69417" y="1797858"/>
            <a:ext cx="1665188" cy="223383"/>
          </a:xfrm>
          <a:prstGeom prst="rect">
            <a:avLst/>
          </a:prstGeom>
          <a:solidFill>
            <a:srgbClr val="32A48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>
                <a:solidFill>
                  <a:schemeClr val="bg1"/>
                </a:solidFill>
              </a:rPr>
              <a:t>Инженеры-технологи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69417" y="3343723"/>
            <a:ext cx="1665188" cy="276999"/>
          </a:xfrm>
          <a:prstGeom prst="rect">
            <a:avLst/>
          </a:prstGeom>
          <a:solidFill>
            <a:srgbClr val="32A48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</a:rPr>
              <a:t>Специалисты экономического и юридического профилей</a:t>
            </a:r>
            <a:endParaRPr lang="ru-RU" sz="600" b="1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69417" y="2938988"/>
            <a:ext cx="1665188" cy="369332"/>
          </a:xfrm>
          <a:prstGeom prst="rect">
            <a:avLst/>
          </a:prstGeom>
          <a:solidFill>
            <a:srgbClr val="32A48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600" b="1" dirty="0">
                <a:solidFill>
                  <a:schemeClr val="bg1"/>
                </a:solidFill>
              </a:rPr>
              <a:t>Инженеры по инфраструктуре предприятия (энергетики, </a:t>
            </a:r>
            <a:r>
              <a:rPr lang="ru-RU" sz="600" b="1" dirty="0" smtClean="0">
                <a:solidFill>
                  <a:schemeClr val="bg1"/>
                </a:solidFill>
              </a:rPr>
              <a:t>IT-инфраструктура)</a:t>
            </a:r>
            <a:endParaRPr lang="ru-RU" sz="600" b="1" dirty="0">
              <a:solidFill>
                <a:schemeClr val="bg1"/>
              </a:solidFill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2699793" y="3068960"/>
            <a:ext cx="3636910" cy="1368152"/>
          </a:xfrm>
          <a:custGeom>
            <a:avLst/>
            <a:gdLst>
              <a:gd name="connsiteX0" fmla="*/ 0 w 3415741"/>
              <a:gd name="connsiteY0" fmla="*/ 207027 h 1242138"/>
              <a:gd name="connsiteX1" fmla="*/ 207027 w 3415741"/>
              <a:gd name="connsiteY1" fmla="*/ 0 h 1242138"/>
              <a:gd name="connsiteX2" fmla="*/ 3208714 w 3415741"/>
              <a:gd name="connsiteY2" fmla="*/ 0 h 1242138"/>
              <a:gd name="connsiteX3" fmla="*/ 3415741 w 3415741"/>
              <a:gd name="connsiteY3" fmla="*/ 207027 h 1242138"/>
              <a:gd name="connsiteX4" fmla="*/ 3415741 w 3415741"/>
              <a:gd name="connsiteY4" fmla="*/ 1035111 h 1242138"/>
              <a:gd name="connsiteX5" fmla="*/ 3208714 w 3415741"/>
              <a:gd name="connsiteY5" fmla="*/ 1242138 h 1242138"/>
              <a:gd name="connsiteX6" fmla="*/ 207027 w 3415741"/>
              <a:gd name="connsiteY6" fmla="*/ 1242138 h 1242138"/>
              <a:gd name="connsiteX7" fmla="*/ 0 w 3415741"/>
              <a:gd name="connsiteY7" fmla="*/ 1035111 h 1242138"/>
              <a:gd name="connsiteX8" fmla="*/ 0 w 3415741"/>
              <a:gd name="connsiteY8" fmla="*/ 207027 h 124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5741" h="1242138">
                <a:moveTo>
                  <a:pt x="0" y="207027"/>
                </a:moveTo>
                <a:cubicBezTo>
                  <a:pt x="0" y="92689"/>
                  <a:pt x="92689" y="0"/>
                  <a:pt x="207027" y="0"/>
                </a:cubicBezTo>
                <a:lnTo>
                  <a:pt x="3208714" y="0"/>
                </a:lnTo>
                <a:cubicBezTo>
                  <a:pt x="3323052" y="0"/>
                  <a:pt x="3415741" y="92689"/>
                  <a:pt x="3415741" y="207027"/>
                </a:cubicBezTo>
                <a:lnTo>
                  <a:pt x="3415741" y="1035111"/>
                </a:lnTo>
                <a:cubicBezTo>
                  <a:pt x="3415741" y="1149449"/>
                  <a:pt x="3323052" y="1242138"/>
                  <a:pt x="3208714" y="1242138"/>
                </a:cubicBezTo>
                <a:lnTo>
                  <a:pt x="207027" y="1242138"/>
                </a:lnTo>
                <a:cubicBezTo>
                  <a:pt x="92689" y="1242138"/>
                  <a:pt x="0" y="1149449"/>
                  <a:pt x="0" y="1035111"/>
                </a:cubicBezTo>
                <a:lnTo>
                  <a:pt x="0" y="207027"/>
                </a:lnTo>
                <a:close/>
              </a:path>
            </a:pathLst>
          </a:custGeom>
          <a:solidFill>
            <a:srgbClr val="32A48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8736" tIns="98736" rIns="98736" bIns="98736" numCol="1" spcCol="1270" anchor="ctr" anchorCtr="0">
            <a:noAutofit/>
          </a:bodyPr>
          <a:lstStyle/>
          <a:p>
            <a:pPr lvl="0" defTabSz="355600">
              <a:spcBef>
                <a:spcPct val="0"/>
              </a:spcBef>
            </a:pPr>
            <a:r>
              <a:rPr lang="ru-RU" b="1" kern="1200" dirty="0" smtClean="0">
                <a:solidFill>
                  <a:schemeClr val="bg1"/>
                </a:solidFill>
              </a:rPr>
              <a:t>36%          </a:t>
            </a:r>
            <a:r>
              <a:rPr lang="ru-RU" sz="1200" b="1" kern="1200" dirty="0" smtClean="0">
                <a:solidFill>
                  <a:schemeClr val="bg1"/>
                </a:solidFill>
              </a:rPr>
              <a:t>до 30 лет</a:t>
            </a:r>
          </a:p>
          <a:p>
            <a:pPr lvl="0" defTabSz="355600">
              <a:spcBef>
                <a:spcPct val="0"/>
              </a:spcBef>
            </a:pPr>
            <a:r>
              <a:rPr lang="ru-RU" b="1" kern="1200" dirty="0" smtClean="0">
                <a:solidFill>
                  <a:schemeClr val="bg1"/>
                </a:solidFill>
              </a:rPr>
              <a:t>70%</a:t>
            </a:r>
            <a:r>
              <a:rPr lang="ru-RU" b="1" kern="1200" dirty="0">
                <a:solidFill>
                  <a:schemeClr val="bg1"/>
                </a:solidFill>
              </a:rPr>
              <a:t> </a:t>
            </a:r>
            <a:r>
              <a:rPr lang="ru-RU" b="1" kern="1200" dirty="0" smtClean="0">
                <a:solidFill>
                  <a:schemeClr val="bg1"/>
                </a:solidFill>
              </a:rPr>
              <a:t> </a:t>
            </a:r>
            <a:r>
              <a:rPr lang="ru-RU" sz="1100" b="1" kern="1200" dirty="0" smtClean="0">
                <a:solidFill>
                  <a:schemeClr val="bg1"/>
                </a:solidFill>
              </a:rPr>
              <a:t> </a:t>
            </a:r>
            <a:r>
              <a:rPr lang="ru-RU" sz="1200" b="1" kern="1200" dirty="0" smtClean="0">
                <a:solidFill>
                  <a:schemeClr val="bg1"/>
                </a:solidFill>
              </a:rPr>
              <a:t>высшее профессиональное </a:t>
            </a:r>
          </a:p>
          <a:p>
            <a:pPr lvl="0" defTabSz="355600">
              <a:spcBef>
                <a:spcPct val="0"/>
              </a:spcBef>
            </a:pPr>
            <a:r>
              <a:rPr lang="ru-RU" sz="1200" b="1" kern="1200" dirty="0">
                <a:solidFill>
                  <a:schemeClr val="bg1"/>
                </a:solidFill>
              </a:rPr>
              <a:t> </a:t>
            </a:r>
            <a:r>
              <a:rPr lang="ru-RU" sz="1200" b="1" kern="1200" dirty="0" smtClean="0">
                <a:solidFill>
                  <a:schemeClr val="bg1"/>
                </a:solidFill>
              </a:rPr>
              <a:t>                       образование</a:t>
            </a:r>
          </a:p>
          <a:p>
            <a:pPr lvl="0" defTabSz="355600">
              <a:spcBef>
                <a:spcPct val="0"/>
              </a:spcBef>
            </a:pPr>
            <a:r>
              <a:rPr lang="ru-RU" sz="1600" b="1" kern="1200" dirty="0" smtClean="0">
                <a:solidFill>
                  <a:schemeClr val="bg1"/>
                </a:solidFill>
              </a:rPr>
              <a:t> </a:t>
            </a:r>
            <a:r>
              <a:rPr lang="ru-RU" b="1" kern="1200" dirty="0" smtClean="0">
                <a:solidFill>
                  <a:schemeClr val="bg1"/>
                </a:solidFill>
              </a:rPr>
              <a:t>24</a:t>
            </a:r>
            <a:r>
              <a:rPr lang="ru-RU" sz="1600" b="1" kern="1200" dirty="0" smtClean="0">
                <a:solidFill>
                  <a:schemeClr val="bg1"/>
                </a:solidFill>
              </a:rPr>
              <a:t>      </a:t>
            </a:r>
            <a:r>
              <a:rPr lang="ru-RU" sz="1200" b="1" kern="1200" dirty="0" smtClean="0">
                <a:solidFill>
                  <a:schemeClr val="bg1"/>
                </a:solidFill>
              </a:rPr>
              <a:t>кандидата технических наук</a:t>
            </a:r>
          </a:p>
          <a:p>
            <a:pPr marL="0" marR="0" lvl="0" indent="0" defTabSz="914400" eaLnBrk="1" fontAlgn="auto" latinLnBrk="0" hangingPunct="1"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lang="ru-RU" sz="1600" b="1" kern="1200" dirty="0" smtClean="0">
                <a:solidFill>
                  <a:schemeClr val="bg1"/>
                </a:solidFill>
              </a:rPr>
              <a:t>  </a:t>
            </a:r>
            <a:r>
              <a:rPr lang="ru-RU" b="1" kern="1200" dirty="0" smtClean="0">
                <a:solidFill>
                  <a:schemeClr val="bg1"/>
                </a:solidFill>
              </a:rPr>
              <a:t>4</a:t>
            </a:r>
            <a:r>
              <a:rPr lang="ru-RU" sz="1200" b="1" kern="1200" dirty="0" smtClean="0">
                <a:solidFill>
                  <a:schemeClr val="bg1"/>
                </a:solidFill>
              </a:rPr>
              <a:t>           доктора технических наук</a:t>
            </a:r>
          </a:p>
        </p:txBody>
      </p:sp>
    </p:spTree>
    <p:extLst>
      <p:ext uri="{BB962C8B-B14F-4D97-AF65-F5344CB8AC3E}">
        <p14:creationId xmlns:p14="http://schemas.microsoft.com/office/powerpoint/2010/main" val="246379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5F46FA-F05E-4A28-A92F-471DE94FD11D}" type="slidenum">
              <a:rPr lang="ru-RU"/>
              <a:t>18</a:t>
            </a:fld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/>
        <p:txBody>
          <a:bodyPr anchor="ctr" anchorCtr="0">
            <a:normAutofit/>
          </a:bodyPr>
          <a:lstStyle/>
          <a:p>
            <a:r>
              <a:rPr lang="ru-RU" sz="2400" b="1" dirty="0" smtClean="0"/>
              <a:t>Достигнутые результаты (2/2)</a:t>
            </a:r>
            <a:br>
              <a:rPr lang="ru-RU" sz="2400" b="1" dirty="0" smtClean="0"/>
            </a:br>
            <a:r>
              <a:rPr lang="ru-RU" sz="1800" dirty="0" smtClean="0"/>
              <a:t>Молодежь на предприятии</a:t>
            </a:r>
            <a:endParaRPr lang="ru-RU" sz="1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323528" y="1528222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–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32" r="26527" b="-1"/>
          <a:stretch/>
        </p:blipFill>
        <p:spPr>
          <a:xfrm>
            <a:off x="153112" y="1412776"/>
            <a:ext cx="3338768" cy="20882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" t="15986" r="11350" b="17785"/>
          <a:stretch/>
        </p:blipFill>
        <p:spPr>
          <a:xfrm>
            <a:off x="3601651" y="1340769"/>
            <a:ext cx="2880320" cy="21602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2" b="7287"/>
          <a:stretch/>
        </p:blipFill>
        <p:spPr>
          <a:xfrm>
            <a:off x="6300498" y="1329749"/>
            <a:ext cx="2830261" cy="21712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0" r="3934" b="2351"/>
          <a:stretch/>
        </p:blipFill>
        <p:spPr>
          <a:xfrm>
            <a:off x="179513" y="4005064"/>
            <a:ext cx="3528379" cy="21169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2" t="4215" r="14904" b="5279"/>
          <a:stretch/>
        </p:blipFill>
        <p:spPr>
          <a:xfrm>
            <a:off x="3730678" y="3808898"/>
            <a:ext cx="1741739" cy="25092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6" t="27601" r="25117" b="17801"/>
          <a:stretch/>
        </p:blipFill>
        <p:spPr>
          <a:xfrm>
            <a:off x="5495203" y="3975946"/>
            <a:ext cx="3576788" cy="21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3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5F46FA-F05E-4A28-A92F-471DE94FD11D}" type="slidenum">
              <a:rPr lang="ru-RU"/>
              <a:t>19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 bwMode="auto">
          <a:xfrm>
            <a:off x="103678" y="4293096"/>
            <a:ext cx="8936645" cy="611579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400" b="1" dirty="0"/>
              <a:t>ООО НПП «ЭКРА</a:t>
            </a:r>
            <a:r>
              <a:rPr lang="ru-RU" sz="2400" b="1" dirty="0" smtClean="0"/>
              <a:t>»</a:t>
            </a:r>
            <a:br>
              <a:rPr lang="ru-RU" sz="2400" b="1" dirty="0" smtClean="0"/>
            </a:br>
            <a:r>
              <a:rPr lang="ru-RU" sz="2400" b="1" dirty="0" smtClean="0"/>
              <a:t>Развитие кадрового состава</a:t>
            </a:r>
            <a:endParaRPr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7443192" y="5638104"/>
            <a:ext cx="1700808" cy="162019"/>
          </a:xfrm>
        </p:spPr>
        <p:txBody>
          <a:bodyPr/>
          <a:lstStyle/>
          <a:p>
            <a:pPr>
              <a:defRPr/>
            </a:pPr>
            <a:fld id="{1F5F46FA-F05E-4A28-A92F-471DE94FD11D}" type="slidenum">
              <a:rPr lang="ru-RU">
                <a:solidFill>
                  <a:schemeClr val="tx1"/>
                </a:solidFill>
              </a:rPr>
              <a:t>2</a:t>
            </a:fld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8135" b="18135"/>
          <a:stretch/>
        </p:blipFill>
        <p:spPr bwMode="auto"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олилиния 39"/>
          <p:cNvSpPr/>
          <p:nvPr/>
        </p:nvSpPr>
        <p:spPr>
          <a:xfrm>
            <a:off x="5557922" y="3929902"/>
            <a:ext cx="3531751" cy="2390675"/>
          </a:xfrm>
          <a:custGeom>
            <a:avLst/>
            <a:gdLst>
              <a:gd name="connsiteX0" fmla="*/ 0 w 2522221"/>
              <a:gd name="connsiteY0" fmla="*/ 163383 h 1633827"/>
              <a:gd name="connsiteX1" fmla="*/ 163383 w 2522221"/>
              <a:gd name="connsiteY1" fmla="*/ 0 h 1633827"/>
              <a:gd name="connsiteX2" fmla="*/ 2358838 w 2522221"/>
              <a:gd name="connsiteY2" fmla="*/ 0 h 1633827"/>
              <a:gd name="connsiteX3" fmla="*/ 2522221 w 2522221"/>
              <a:gd name="connsiteY3" fmla="*/ 163383 h 1633827"/>
              <a:gd name="connsiteX4" fmla="*/ 2522221 w 2522221"/>
              <a:gd name="connsiteY4" fmla="*/ 1470444 h 1633827"/>
              <a:gd name="connsiteX5" fmla="*/ 2358838 w 2522221"/>
              <a:gd name="connsiteY5" fmla="*/ 1633827 h 1633827"/>
              <a:gd name="connsiteX6" fmla="*/ 163383 w 2522221"/>
              <a:gd name="connsiteY6" fmla="*/ 1633827 h 1633827"/>
              <a:gd name="connsiteX7" fmla="*/ 0 w 2522221"/>
              <a:gd name="connsiteY7" fmla="*/ 1470444 h 1633827"/>
              <a:gd name="connsiteX8" fmla="*/ 0 w 2522221"/>
              <a:gd name="connsiteY8" fmla="*/ 163383 h 1633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22221" h="1633827">
                <a:moveTo>
                  <a:pt x="0" y="163383"/>
                </a:moveTo>
                <a:cubicBezTo>
                  <a:pt x="0" y="73149"/>
                  <a:pt x="73149" y="0"/>
                  <a:pt x="163383" y="0"/>
                </a:cubicBezTo>
                <a:lnTo>
                  <a:pt x="2358838" y="0"/>
                </a:lnTo>
                <a:cubicBezTo>
                  <a:pt x="2449072" y="0"/>
                  <a:pt x="2522221" y="73149"/>
                  <a:pt x="2522221" y="163383"/>
                </a:cubicBezTo>
                <a:lnTo>
                  <a:pt x="2522221" y="1470444"/>
                </a:lnTo>
                <a:cubicBezTo>
                  <a:pt x="2522221" y="1560678"/>
                  <a:pt x="2449072" y="1633827"/>
                  <a:pt x="2358838" y="1633827"/>
                </a:cubicBezTo>
                <a:lnTo>
                  <a:pt x="163383" y="1633827"/>
                </a:lnTo>
                <a:cubicBezTo>
                  <a:pt x="73149" y="1633827"/>
                  <a:pt x="0" y="1560678"/>
                  <a:pt x="0" y="1470444"/>
                </a:cubicBezTo>
                <a:lnTo>
                  <a:pt x="0" y="163383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36000" rIns="0" bIns="566267" numCol="1" spcCol="1270" anchor="t" anchorCtr="0">
            <a:noAutofit/>
          </a:bodyPr>
          <a:lstStyle/>
          <a:p>
            <a:pPr marL="1617663" lvl="1" indent="-90488" defTabSz="1111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100" b="1" kern="1200" dirty="0" smtClean="0"/>
              <a:t>Развитие учебной базы профильных кафедр</a:t>
            </a:r>
          </a:p>
          <a:p>
            <a:pPr marL="1617663" lvl="1" indent="-90488" defTabSz="1111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100" b="1" kern="1200" dirty="0" smtClean="0"/>
              <a:t>Участие сотрудников в образовательном процессе</a:t>
            </a:r>
          </a:p>
          <a:p>
            <a:pPr marL="1527175" lvl="1" indent="-90488" defTabSz="1111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100" b="1" kern="1200" dirty="0" smtClean="0"/>
              <a:t>Проведение учебных занятий на базе предприятия</a:t>
            </a:r>
          </a:p>
          <a:p>
            <a:pPr marL="1254125" lvl="1" indent="-90488" defTabSz="1111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  <a:tabLst>
                <a:tab pos="1163638" algn="l"/>
              </a:tabLst>
            </a:pPr>
            <a:r>
              <a:rPr lang="ru-RU" sz="1100" b="1" kern="1200" dirty="0" smtClean="0"/>
              <a:t>База практик всех видов</a:t>
            </a:r>
          </a:p>
          <a:p>
            <a:pPr marL="1073150" lvl="1" indent="-90488" defTabSz="1111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  <a:tabLst>
                <a:tab pos="898525" algn="l"/>
              </a:tabLst>
            </a:pPr>
            <a:r>
              <a:rPr lang="ru-RU" sz="1100" b="1" kern="1200" dirty="0" smtClean="0"/>
              <a:t>Предоставление рабочих мест для студентов и магистрантов</a:t>
            </a:r>
          </a:p>
          <a:p>
            <a:pPr marL="627063" lvl="1" indent="-90488" defTabSz="1111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  <a:tabLst>
                <a:tab pos="355600" algn="l"/>
              </a:tabLst>
            </a:pPr>
            <a:r>
              <a:rPr lang="ru-RU" sz="1100" b="1" kern="1200" dirty="0" smtClean="0"/>
              <a:t>Выполнение ВКР и ВМР по тематикам работы на предприятии</a:t>
            </a:r>
            <a:endParaRPr lang="ru-RU" sz="1100" b="1" kern="1200" dirty="0"/>
          </a:p>
        </p:txBody>
      </p:sp>
      <p:sp>
        <p:nvSpPr>
          <p:cNvPr id="41" name="Полилиния 40"/>
          <p:cNvSpPr/>
          <p:nvPr/>
        </p:nvSpPr>
        <p:spPr>
          <a:xfrm>
            <a:off x="54752" y="3929902"/>
            <a:ext cx="3531751" cy="2390675"/>
          </a:xfrm>
          <a:custGeom>
            <a:avLst/>
            <a:gdLst>
              <a:gd name="connsiteX0" fmla="*/ 0 w 2522221"/>
              <a:gd name="connsiteY0" fmla="*/ 163383 h 1633827"/>
              <a:gd name="connsiteX1" fmla="*/ 163383 w 2522221"/>
              <a:gd name="connsiteY1" fmla="*/ 0 h 1633827"/>
              <a:gd name="connsiteX2" fmla="*/ 2358838 w 2522221"/>
              <a:gd name="connsiteY2" fmla="*/ 0 h 1633827"/>
              <a:gd name="connsiteX3" fmla="*/ 2522221 w 2522221"/>
              <a:gd name="connsiteY3" fmla="*/ 163383 h 1633827"/>
              <a:gd name="connsiteX4" fmla="*/ 2522221 w 2522221"/>
              <a:gd name="connsiteY4" fmla="*/ 1470444 h 1633827"/>
              <a:gd name="connsiteX5" fmla="*/ 2358838 w 2522221"/>
              <a:gd name="connsiteY5" fmla="*/ 1633827 h 1633827"/>
              <a:gd name="connsiteX6" fmla="*/ 163383 w 2522221"/>
              <a:gd name="connsiteY6" fmla="*/ 1633827 h 1633827"/>
              <a:gd name="connsiteX7" fmla="*/ 0 w 2522221"/>
              <a:gd name="connsiteY7" fmla="*/ 1470444 h 1633827"/>
              <a:gd name="connsiteX8" fmla="*/ 0 w 2522221"/>
              <a:gd name="connsiteY8" fmla="*/ 163383 h 1633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22221" h="1633827">
                <a:moveTo>
                  <a:pt x="0" y="163383"/>
                </a:moveTo>
                <a:cubicBezTo>
                  <a:pt x="0" y="73149"/>
                  <a:pt x="73149" y="0"/>
                  <a:pt x="163383" y="0"/>
                </a:cubicBezTo>
                <a:lnTo>
                  <a:pt x="2358838" y="0"/>
                </a:lnTo>
                <a:cubicBezTo>
                  <a:pt x="2449072" y="0"/>
                  <a:pt x="2522221" y="73149"/>
                  <a:pt x="2522221" y="163383"/>
                </a:cubicBezTo>
                <a:lnTo>
                  <a:pt x="2522221" y="1470444"/>
                </a:lnTo>
                <a:cubicBezTo>
                  <a:pt x="2522221" y="1560678"/>
                  <a:pt x="2449072" y="1633827"/>
                  <a:pt x="2358838" y="1633827"/>
                </a:cubicBezTo>
                <a:lnTo>
                  <a:pt x="163383" y="1633827"/>
                </a:lnTo>
                <a:cubicBezTo>
                  <a:pt x="73149" y="1633827"/>
                  <a:pt x="0" y="1560678"/>
                  <a:pt x="0" y="1470444"/>
                </a:cubicBezTo>
                <a:lnTo>
                  <a:pt x="0" y="163383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36000" rIns="0" bIns="566267" numCol="1" spcCol="1270" anchor="t" anchorCtr="0">
            <a:noAutofit/>
          </a:bodyPr>
          <a:lstStyle/>
          <a:p>
            <a:pPr marL="180975" lvl="1" indent="-90488" defTabSz="1111250">
              <a:lnSpc>
                <a:spcPct val="7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100" b="1" kern="1200" dirty="0" smtClean="0"/>
              <a:t>Повышение</a:t>
            </a:r>
          </a:p>
          <a:p>
            <a:pPr marL="90487" lvl="1" defTabSz="1111250">
              <a:lnSpc>
                <a:spcPct val="7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100" b="1" kern="1200" dirty="0"/>
              <a:t> </a:t>
            </a:r>
            <a:r>
              <a:rPr lang="ru-RU" sz="1100" b="1" kern="1200" dirty="0" smtClean="0"/>
              <a:t> квалификации:</a:t>
            </a:r>
          </a:p>
          <a:p>
            <a:pPr marL="271463" lvl="2" indent="-90488" defTabSz="1111250">
              <a:lnSpc>
                <a:spcPct val="7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ru-RU" sz="800" b="1" kern="1200" dirty="0"/>
              <a:t>Обучение </a:t>
            </a:r>
            <a:r>
              <a:rPr lang="ru-RU" sz="800" b="1" kern="1200" dirty="0" smtClean="0"/>
              <a:t>в</a:t>
            </a:r>
          </a:p>
          <a:p>
            <a:pPr marL="180975" lvl="2" defTabSz="1111250">
              <a:lnSpc>
                <a:spcPct val="7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800" b="1" kern="1200" dirty="0" smtClean="0">
                <a:solidFill>
                  <a:schemeClr val="tx1"/>
                </a:solidFill>
              </a:rPr>
              <a:t>   аспирантуре</a:t>
            </a:r>
          </a:p>
          <a:p>
            <a:pPr marL="271463" lvl="2" indent="-90488" defTabSz="1111250">
              <a:lnSpc>
                <a:spcPct val="7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ru-RU" sz="800" b="1" kern="1200" dirty="0" smtClean="0">
                <a:solidFill>
                  <a:schemeClr val="tx1"/>
                </a:solidFill>
              </a:rPr>
              <a:t>Внутрикорпоративное</a:t>
            </a:r>
          </a:p>
          <a:p>
            <a:pPr marL="180975" lvl="2" defTabSz="1111250">
              <a:lnSpc>
                <a:spcPct val="7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800" b="1" kern="1200" dirty="0" smtClean="0">
                <a:solidFill>
                  <a:schemeClr val="tx1"/>
                </a:solidFill>
              </a:rPr>
              <a:t>   обучение </a:t>
            </a:r>
          </a:p>
          <a:p>
            <a:pPr marL="271463" lvl="2" indent="-90488" defTabSz="1111250">
              <a:lnSpc>
                <a:spcPct val="7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ru-RU" sz="800" b="1" kern="1200" dirty="0" smtClean="0">
                <a:solidFill>
                  <a:schemeClr val="tx1"/>
                </a:solidFill>
              </a:rPr>
              <a:t>Внешние курсы</a:t>
            </a:r>
          </a:p>
          <a:p>
            <a:pPr marL="271463" lvl="2" indent="-90488" defTabSz="1111250">
              <a:lnSpc>
                <a:spcPct val="7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ru-RU" sz="800" b="1" kern="1200" dirty="0" smtClean="0">
                <a:solidFill>
                  <a:schemeClr val="tx1"/>
                </a:solidFill>
              </a:rPr>
              <a:t>Наставничество</a:t>
            </a:r>
          </a:p>
          <a:p>
            <a:pPr marL="180975" lvl="1" indent="-90488" defTabSz="1111250">
              <a:lnSpc>
                <a:spcPct val="7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100" b="1" kern="1200" dirty="0" smtClean="0"/>
              <a:t>Социальный пакет</a:t>
            </a:r>
          </a:p>
          <a:p>
            <a:pPr marL="90487" lvl="1" defTabSz="1111250">
              <a:lnSpc>
                <a:spcPct val="7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100" b="1" kern="1200" dirty="0"/>
              <a:t> </a:t>
            </a:r>
            <a:r>
              <a:rPr lang="ru-RU" sz="1100" b="1" kern="1200" dirty="0" smtClean="0"/>
              <a:t> сверх норм </a:t>
            </a:r>
            <a:r>
              <a:rPr lang="ru-RU" sz="1100" b="1" kern="1200" dirty="0"/>
              <a:t>ТК РФ</a:t>
            </a:r>
          </a:p>
          <a:p>
            <a:pPr marL="180975" lvl="1" indent="-90488" defTabSz="1111250">
              <a:lnSpc>
                <a:spcPct val="7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100" b="1" kern="1200" dirty="0" smtClean="0"/>
              <a:t>Поддержка здорового образа</a:t>
            </a:r>
          </a:p>
          <a:p>
            <a:pPr marL="271463" lvl="2" indent="-90488" defTabSz="1111250">
              <a:lnSpc>
                <a:spcPct val="7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800" b="1" kern="1200" dirty="0" smtClean="0"/>
              <a:t>Поддержка </a:t>
            </a:r>
            <a:r>
              <a:rPr lang="ru-RU" sz="800" b="1" kern="1200" dirty="0"/>
              <a:t>занятий спортом </a:t>
            </a:r>
            <a:r>
              <a:rPr lang="ru-RU" sz="800" b="1" kern="1200" dirty="0" smtClean="0"/>
              <a:t>и</a:t>
            </a:r>
          </a:p>
          <a:p>
            <a:pPr marL="180975" lvl="2" defTabSz="1111250">
              <a:lnSpc>
                <a:spcPct val="7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800" b="1" kern="1200" dirty="0"/>
              <a:t> </a:t>
            </a:r>
            <a:r>
              <a:rPr lang="ru-RU" sz="800" b="1" kern="1200" dirty="0" smtClean="0"/>
              <a:t> физкультурой </a:t>
            </a:r>
            <a:r>
              <a:rPr lang="ru-RU" sz="800" b="1" kern="1200" dirty="0"/>
              <a:t>сотрудниками </a:t>
            </a:r>
            <a:r>
              <a:rPr lang="ru-RU" sz="800" b="1" kern="1200" dirty="0" smtClean="0"/>
              <a:t>и</a:t>
            </a:r>
          </a:p>
          <a:p>
            <a:pPr marL="180975" lvl="2" defTabSz="1111250">
              <a:lnSpc>
                <a:spcPct val="7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800" b="1" kern="1200" dirty="0"/>
              <a:t> </a:t>
            </a:r>
            <a:r>
              <a:rPr lang="ru-RU" sz="800" b="1" kern="1200" dirty="0" smtClean="0"/>
              <a:t> членами </a:t>
            </a:r>
            <a:r>
              <a:rPr lang="ru-RU" sz="800" b="1" kern="1200" dirty="0"/>
              <a:t>их семей</a:t>
            </a:r>
          </a:p>
          <a:p>
            <a:pPr marL="271463" lvl="2" indent="-90488" defTabSz="1111250">
              <a:lnSpc>
                <a:spcPct val="7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800" b="1" kern="1200" dirty="0"/>
              <a:t>Проведение корпоративных</a:t>
            </a:r>
          </a:p>
          <a:p>
            <a:pPr marL="271463" lvl="2" indent="-90488" defTabSz="1111250">
              <a:lnSpc>
                <a:spcPct val="7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800" b="1" kern="1200" dirty="0"/>
              <a:t>соревнований</a:t>
            </a:r>
          </a:p>
          <a:p>
            <a:pPr marL="271463" lvl="2" indent="-90488" defTabSz="1111250">
              <a:lnSpc>
                <a:spcPct val="7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800" b="1" kern="1200" dirty="0"/>
              <a:t>Поддержка участия во </a:t>
            </a:r>
            <a:r>
              <a:rPr lang="ru-RU" sz="800" b="1" kern="1200" dirty="0" smtClean="0"/>
              <a:t>внешних</a:t>
            </a:r>
          </a:p>
          <a:p>
            <a:pPr marL="180975" lvl="2" defTabSz="1111250">
              <a:lnSpc>
                <a:spcPct val="7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800" b="1" kern="1200" dirty="0"/>
              <a:t> </a:t>
            </a:r>
            <a:r>
              <a:rPr lang="ru-RU" sz="800" b="1" kern="1200" dirty="0" smtClean="0"/>
              <a:t>  спортивных соревнованиях   </a:t>
            </a:r>
          </a:p>
          <a:p>
            <a:pPr marL="180975" lvl="1" indent="-90488" defTabSz="1111250">
              <a:lnSpc>
                <a:spcPct val="7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100" b="1" kern="1200" dirty="0" smtClean="0"/>
              <a:t>Корпоративные культурно-</a:t>
            </a:r>
          </a:p>
          <a:p>
            <a:pPr marL="90487" lvl="1" defTabSz="1111250">
              <a:lnSpc>
                <a:spcPct val="7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100" b="1" kern="1200" dirty="0" smtClean="0"/>
              <a:t>  массовые мероприятия</a:t>
            </a:r>
          </a:p>
        </p:txBody>
      </p:sp>
      <p:sp>
        <p:nvSpPr>
          <p:cNvPr id="29" name="Полилиния 28"/>
          <p:cNvSpPr/>
          <p:nvPr/>
        </p:nvSpPr>
        <p:spPr>
          <a:xfrm>
            <a:off x="5551026" y="1173272"/>
            <a:ext cx="3531751" cy="2482614"/>
          </a:xfrm>
          <a:custGeom>
            <a:avLst/>
            <a:gdLst>
              <a:gd name="connsiteX0" fmla="*/ 0 w 2522221"/>
              <a:gd name="connsiteY0" fmla="*/ 163383 h 1633827"/>
              <a:gd name="connsiteX1" fmla="*/ 163383 w 2522221"/>
              <a:gd name="connsiteY1" fmla="*/ 0 h 1633827"/>
              <a:gd name="connsiteX2" fmla="*/ 2358838 w 2522221"/>
              <a:gd name="connsiteY2" fmla="*/ 0 h 1633827"/>
              <a:gd name="connsiteX3" fmla="*/ 2522221 w 2522221"/>
              <a:gd name="connsiteY3" fmla="*/ 163383 h 1633827"/>
              <a:gd name="connsiteX4" fmla="*/ 2522221 w 2522221"/>
              <a:gd name="connsiteY4" fmla="*/ 1470444 h 1633827"/>
              <a:gd name="connsiteX5" fmla="*/ 2358838 w 2522221"/>
              <a:gd name="connsiteY5" fmla="*/ 1633827 h 1633827"/>
              <a:gd name="connsiteX6" fmla="*/ 163383 w 2522221"/>
              <a:gd name="connsiteY6" fmla="*/ 1633827 h 1633827"/>
              <a:gd name="connsiteX7" fmla="*/ 0 w 2522221"/>
              <a:gd name="connsiteY7" fmla="*/ 1470444 h 1633827"/>
              <a:gd name="connsiteX8" fmla="*/ 0 w 2522221"/>
              <a:gd name="connsiteY8" fmla="*/ 163383 h 1633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22221" h="1633827">
                <a:moveTo>
                  <a:pt x="0" y="163383"/>
                </a:moveTo>
                <a:cubicBezTo>
                  <a:pt x="0" y="73149"/>
                  <a:pt x="73149" y="0"/>
                  <a:pt x="163383" y="0"/>
                </a:cubicBezTo>
                <a:lnTo>
                  <a:pt x="2358838" y="0"/>
                </a:lnTo>
                <a:cubicBezTo>
                  <a:pt x="2449072" y="0"/>
                  <a:pt x="2522221" y="73149"/>
                  <a:pt x="2522221" y="163383"/>
                </a:cubicBezTo>
                <a:lnTo>
                  <a:pt x="2522221" y="1470444"/>
                </a:lnTo>
                <a:cubicBezTo>
                  <a:pt x="2522221" y="1560678"/>
                  <a:pt x="2449072" y="1633827"/>
                  <a:pt x="2358838" y="1633827"/>
                </a:cubicBezTo>
                <a:lnTo>
                  <a:pt x="163383" y="1633827"/>
                </a:lnTo>
                <a:cubicBezTo>
                  <a:pt x="73149" y="1633827"/>
                  <a:pt x="0" y="1560678"/>
                  <a:pt x="0" y="1470444"/>
                </a:cubicBezTo>
                <a:lnTo>
                  <a:pt x="0" y="163383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36000" rIns="0" bIns="566267" numCol="1" spcCol="1270" anchor="t" anchorCtr="0">
            <a:noAutofit/>
          </a:bodyPr>
          <a:lstStyle/>
          <a:p>
            <a:pPr marL="180975" lvl="1" indent="-90488" defTabSz="1111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100" b="1" kern="1200" dirty="0" smtClean="0">
                <a:solidFill>
                  <a:schemeClr val="tx1"/>
                </a:solidFill>
              </a:rPr>
              <a:t>Участие в реализации программы «</a:t>
            </a:r>
            <a:r>
              <a:rPr lang="ru-RU" sz="1100" b="1" kern="1200" dirty="0" err="1" smtClean="0">
                <a:solidFill>
                  <a:schemeClr val="tx1"/>
                </a:solidFill>
              </a:rPr>
              <a:t>Профессионалитет</a:t>
            </a:r>
            <a:r>
              <a:rPr lang="ru-RU" sz="1100" b="1" kern="1200" dirty="0" smtClean="0">
                <a:solidFill>
                  <a:schemeClr val="tx1"/>
                </a:solidFill>
              </a:rPr>
              <a:t>»</a:t>
            </a:r>
          </a:p>
          <a:p>
            <a:pPr marL="803275" lvl="2" indent="-93663" defTabSz="1111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tabLst>
                <a:tab pos="900113" algn="l"/>
              </a:tabLst>
            </a:pPr>
            <a:r>
              <a:rPr lang="ru-RU" sz="1100" b="1" kern="1200" dirty="0">
                <a:solidFill>
                  <a:schemeClr val="tx1"/>
                </a:solidFill>
              </a:rPr>
              <a:t>Привлечение  специалистов ЭКРА в качестве экспертов для участия </a:t>
            </a:r>
            <a:r>
              <a:rPr lang="ru-RU" sz="1100" b="1" kern="1200" dirty="0" smtClean="0">
                <a:solidFill>
                  <a:schemeClr val="tx1"/>
                </a:solidFill>
              </a:rPr>
              <a:t>в соревнованиях  </a:t>
            </a:r>
            <a:r>
              <a:rPr lang="ru-RU" sz="1100" b="1" kern="1200" dirty="0">
                <a:solidFill>
                  <a:schemeClr val="tx1"/>
                </a:solidFill>
              </a:rPr>
              <a:t>по профессиональному мастерству </a:t>
            </a:r>
            <a:endParaRPr lang="ru-RU" sz="1100" b="1" kern="1200" dirty="0" smtClean="0">
              <a:solidFill>
                <a:schemeClr val="tx1"/>
              </a:solidFill>
            </a:endParaRPr>
          </a:p>
          <a:p>
            <a:pPr marL="1344613" lvl="2" indent="-96838" defTabSz="1111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tabLst>
                <a:tab pos="1344613" algn="l"/>
              </a:tabLst>
            </a:pPr>
            <a:r>
              <a:rPr lang="ru-RU" sz="1100" b="1" kern="1200" dirty="0" smtClean="0">
                <a:solidFill>
                  <a:schemeClr val="tx1"/>
                </a:solidFill>
              </a:rPr>
              <a:t>Целевое обучение сотрудников новым профессиям</a:t>
            </a:r>
            <a:endParaRPr lang="ru-RU" sz="1100" b="1" kern="1200" dirty="0">
              <a:solidFill>
                <a:schemeClr val="tx1"/>
              </a:solidFill>
            </a:endParaRPr>
          </a:p>
          <a:p>
            <a:pPr marL="717550" lvl="2" indent="-180975" defTabSz="1111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  <a:tabLst>
                <a:tab pos="717550" algn="l"/>
              </a:tabLst>
            </a:pPr>
            <a:r>
              <a:rPr lang="ru-RU" sz="1100" b="1" kern="1200" dirty="0" smtClean="0">
                <a:solidFill>
                  <a:schemeClr val="tx1"/>
                </a:solidFill>
              </a:rPr>
              <a:t>…</a:t>
            </a:r>
          </a:p>
          <a:p>
            <a:pPr marL="717550" lvl="2" indent="-180975" defTabSz="1111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  <a:tabLst>
                <a:tab pos="717550" algn="l"/>
              </a:tabLst>
            </a:pPr>
            <a:r>
              <a:rPr lang="ru-RU" sz="1100" b="1" kern="1200" dirty="0" smtClean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30" name="Полилиния 29"/>
          <p:cNvSpPr/>
          <p:nvPr/>
        </p:nvSpPr>
        <p:spPr>
          <a:xfrm>
            <a:off x="54752" y="1208183"/>
            <a:ext cx="3531751" cy="2482615"/>
          </a:xfrm>
          <a:custGeom>
            <a:avLst/>
            <a:gdLst>
              <a:gd name="connsiteX0" fmla="*/ 0 w 2522221"/>
              <a:gd name="connsiteY0" fmla="*/ 163383 h 1633827"/>
              <a:gd name="connsiteX1" fmla="*/ 163383 w 2522221"/>
              <a:gd name="connsiteY1" fmla="*/ 0 h 1633827"/>
              <a:gd name="connsiteX2" fmla="*/ 2358838 w 2522221"/>
              <a:gd name="connsiteY2" fmla="*/ 0 h 1633827"/>
              <a:gd name="connsiteX3" fmla="*/ 2522221 w 2522221"/>
              <a:gd name="connsiteY3" fmla="*/ 163383 h 1633827"/>
              <a:gd name="connsiteX4" fmla="*/ 2522221 w 2522221"/>
              <a:gd name="connsiteY4" fmla="*/ 1470444 h 1633827"/>
              <a:gd name="connsiteX5" fmla="*/ 2358838 w 2522221"/>
              <a:gd name="connsiteY5" fmla="*/ 1633827 h 1633827"/>
              <a:gd name="connsiteX6" fmla="*/ 163383 w 2522221"/>
              <a:gd name="connsiteY6" fmla="*/ 1633827 h 1633827"/>
              <a:gd name="connsiteX7" fmla="*/ 0 w 2522221"/>
              <a:gd name="connsiteY7" fmla="*/ 1470444 h 1633827"/>
              <a:gd name="connsiteX8" fmla="*/ 0 w 2522221"/>
              <a:gd name="connsiteY8" fmla="*/ 163383 h 1633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22221" h="1633827">
                <a:moveTo>
                  <a:pt x="0" y="163383"/>
                </a:moveTo>
                <a:cubicBezTo>
                  <a:pt x="0" y="73149"/>
                  <a:pt x="73149" y="0"/>
                  <a:pt x="163383" y="0"/>
                </a:cubicBezTo>
                <a:lnTo>
                  <a:pt x="2358838" y="0"/>
                </a:lnTo>
                <a:cubicBezTo>
                  <a:pt x="2449072" y="0"/>
                  <a:pt x="2522221" y="73149"/>
                  <a:pt x="2522221" y="163383"/>
                </a:cubicBezTo>
                <a:lnTo>
                  <a:pt x="2522221" y="1470444"/>
                </a:lnTo>
                <a:cubicBezTo>
                  <a:pt x="2522221" y="1560678"/>
                  <a:pt x="2449072" y="1633827"/>
                  <a:pt x="2358838" y="1633827"/>
                </a:cubicBezTo>
                <a:lnTo>
                  <a:pt x="163383" y="1633827"/>
                </a:lnTo>
                <a:cubicBezTo>
                  <a:pt x="73149" y="1633827"/>
                  <a:pt x="0" y="1560678"/>
                  <a:pt x="0" y="1470444"/>
                </a:cubicBezTo>
                <a:lnTo>
                  <a:pt x="0" y="163383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36000" rIns="0" bIns="566267" numCol="1" spcCol="1270" anchor="t" anchorCtr="0">
            <a:noAutofit/>
          </a:bodyPr>
          <a:lstStyle/>
          <a:p>
            <a:pPr marL="180975" lvl="1" indent="-90488" algn="l" defTabSz="1111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100" b="1" kern="1200" dirty="0" err="1" smtClean="0"/>
              <a:t>Профориентационные</a:t>
            </a:r>
            <a:r>
              <a:rPr lang="ru-RU" sz="1100" b="1" kern="1200" dirty="0" smtClean="0"/>
              <a:t> лекции</a:t>
            </a:r>
          </a:p>
          <a:p>
            <a:pPr marL="180975" lvl="1" indent="-90488" algn="l" defTabSz="1111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100" b="1" kern="1200" dirty="0" smtClean="0"/>
              <a:t>Экскурсии</a:t>
            </a:r>
          </a:p>
          <a:p>
            <a:pPr marL="180975" lvl="1" indent="-90488" algn="l" defTabSz="1111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100" b="1" kern="1200" dirty="0" smtClean="0"/>
              <a:t>Олимпиады</a:t>
            </a:r>
          </a:p>
          <a:p>
            <a:pPr marL="180975" lvl="1" indent="-90488" algn="l" defTabSz="1111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100" b="1" kern="1200" dirty="0" smtClean="0"/>
              <a:t>Направление на целевое</a:t>
            </a:r>
          </a:p>
          <a:p>
            <a:pPr marL="180975" lvl="1" indent="-90488" algn="l" defTabSz="1111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100" b="1" kern="1200" dirty="0" smtClean="0"/>
              <a:t>	обучение в ВУЗы и </a:t>
            </a:r>
            <a:r>
              <a:rPr lang="ru-RU" sz="1100" b="1" kern="1200" dirty="0" err="1" smtClean="0"/>
              <a:t>СУЗы</a:t>
            </a:r>
            <a:endParaRPr lang="ru-RU" sz="1100" b="1" kern="1200" dirty="0"/>
          </a:p>
        </p:txBody>
      </p:sp>
      <p:sp>
        <p:nvSpPr>
          <p:cNvPr id="31" name="Полилиния 30"/>
          <p:cNvSpPr/>
          <p:nvPr/>
        </p:nvSpPr>
        <p:spPr>
          <a:xfrm>
            <a:off x="1615710" y="1109513"/>
            <a:ext cx="2727674" cy="2692743"/>
          </a:xfrm>
          <a:custGeom>
            <a:avLst/>
            <a:gdLst>
              <a:gd name="connsiteX0" fmla="*/ 0 w 2727674"/>
              <a:gd name="connsiteY0" fmla="*/ 2692743 h 2692743"/>
              <a:gd name="connsiteX1" fmla="*/ 2727674 w 2727674"/>
              <a:gd name="connsiteY1" fmla="*/ 0 h 2692743"/>
              <a:gd name="connsiteX2" fmla="*/ 2727674 w 2727674"/>
              <a:gd name="connsiteY2" fmla="*/ 2692743 h 2692743"/>
              <a:gd name="connsiteX3" fmla="*/ 0 w 2727674"/>
              <a:gd name="connsiteY3" fmla="*/ 2692743 h 2692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7674" h="2692743">
                <a:moveTo>
                  <a:pt x="0" y="2692743"/>
                </a:moveTo>
                <a:cubicBezTo>
                  <a:pt x="0" y="1205582"/>
                  <a:pt x="1221221" y="0"/>
                  <a:pt x="2727674" y="0"/>
                </a:cubicBezTo>
                <a:lnTo>
                  <a:pt x="2727674" y="2692743"/>
                </a:lnTo>
                <a:lnTo>
                  <a:pt x="0" y="2692743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8917" tIns="916702" rIns="36000" bIns="12801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800" b="1" kern="1200" dirty="0"/>
          </a:p>
        </p:txBody>
      </p:sp>
      <p:sp>
        <p:nvSpPr>
          <p:cNvPr id="32" name="Полилиния 31"/>
          <p:cNvSpPr/>
          <p:nvPr/>
        </p:nvSpPr>
        <p:spPr>
          <a:xfrm>
            <a:off x="4364605" y="1109513"/>
            <a:ext cx="2727675" cy="2692744"/>
          </a:xfrm>
          <a:custGeom>
            <a:avLst/>
            <a:gdLst>
              <a:gd name="connsiteX0" fmla="*/ 0 w 2692743"/>
              <a:gd name="connsiteY0" fmla="*/ 2727674 h 2727674"/>
              <a:gd name="connsiteX1" fmla="*/ 2692743 w 2692743"/>
              <a:gd name="connsiteY1" fmla="*/ 0 h 2727674"/>
              <a:gd name="connsiteX2" fmla="*/ 2692743 w 2692743"/>
              <a:gd name="connsiteY2" fmla="*/ 2727674 h 2727674"/>
              <a:gd name="connsiteX3" fmla="*/ 0 w 2692743"/>
              <a:gd name="connsiteY3" fmla="*/ 2727674 h 272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743" h="2727674">
                <a:moveTo>
                  <a:pt x="0" y="1"/>
                </a:moveTo>
                <a:cubicBezTo>
                  <a:pt x="1487161" y="1"/>
                  <a:pt x="2692743" y="1221221"/>
                  <a:pt x="2692743" y="2727673"/>
                </a:cubicBezTo>
                <a:lnTo>
                  <a:pt x="0" y="2727673"/>
                </a:lnTo>
                <a:lnTo>
                  <a:pt x="0" y="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5169" tIns="1243855" rIns="1254085" bIns="455168" numCol="1" spcCol="1270" anchor="ctr" anchorCtr="0">
            <a:noAutofit/>
          </a:bodyPr>
          <a:lstStyle/>
          <a:p>
            <a:pPr lvl="0" algn="ctr" defTabSz="2844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6400" kern="1200" dirty="0">
              <a:solidFill>
                <a:srgbClr val="FF0000"/>
              </a:solidFill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4364606" y="3840046"/>
            <a:ext cx="2727674" cy="2692744"/>
          </a:xfrm>
          <a:custGeom>
            <a:avLst/>
            <a:gdLst>
              <a:gd name="connsiteX0" fmla="*/ 0 w 2727674"/>
              <a:gd name="connsiteY0" fmla="*/ 2692743 h 2692743"/>
              <a:gd name="connsiteX1" fmla="*/ 2727674 w 2727674"/>
              <a:gd name="connsiteY1" fmla="*/ 0 h 2692743"/>
              <a:gd name="connsiteX2" fmla="*/ 2727674 w 2727674"/>
              <a:gd name="connsiteY2" fmla="*/ 2692743 h 2692743"/>
              <a:gd name="connsiteX3" fmla="*/ 0 w 2727674"/>
              <a:gd name="connsiteY3" fmla="*/ 2692743 h 2692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7674" h="2692743">
                <a:moveTo>
                  <a:pt x="2727674" y="0"/>
                </a:moveTo>
                <a:cubicBezTo>
                  <a:pt x="2727674" y="1487161"/>
                  <a:pt x="1506453" y="2692743"/>
                  <a:pt x="0" y="2692743"/>
                </a:cubicBezTo>
                <a:lnTo>
                  <a:pt x="0" y="0"/>
                </a:lnTo>
                <a:lnTo>
                  <a:pt x="2727674" y="0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5168" tIns="455169" rIns="1254085" bIns="1243854" numCol="1" spcCol="1270" anchor="ctr" anchorCtr="0">
            <a:noAutofit/>
          </a:bodyPr>
          <a:lstStyle/>
          <a:p>
            <a:pPr lvl="0" algn="ctr" defTabSz="2844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6400" kern="1200" dirty="0"/>
          </a:p>
        </p:txBody>
      </p:sp>
      <p:sp>
        <p:nvSpPr>
          <p:cNvPr id="34" name="Полилиния 33"/>
          <p:cNvSpPr/>
          <p:nvPr/>
        </p:nvSpPr>
        <p:spPr>
          <a:xfrm>
            <a:off x="1619666" y="3840047"/>
            <a:ext cx="2727675" cy="2692744"/>
          </a:xfrm>
          <a:custGeom>
            <a:avLst/>
            <a:gdLst>
              <a:gd name="connsiteX0" fmla="*/ 0 w 2692743"/>
              <a:gd name="connsiteY0" fmla="*/ 2727674 h 2727674"/>
              <a:gd name="connsiteX1" fmla="*/ 2692743 w 2692743"/>
              <a:gd name="connsiteY1" fmla="*/ 0 h 2727674"/>
              <a:gd name="connsiteX2" fmla="*/ 2692743 w 2692743"/>
              <a:gd name="connsiteY2" fmla="*/ 2727674 h 2727674"/>
              <a:gd name="connsiteX3" fmla="*/ 0 w 2692743"/>
              <a:gd name="connsiteY3" fmla="*/ 2727674 h 272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743" h="2727674">
                <a:moveTo>
                  <a:pt x="2692743" y="2727673"/>
                </a:moveTo>
                <a:cubicBezTo>
                  <a:pt x="1205582" y="2727673"/>
                  <a:pt x="0" y="1506453"/>
                  <a:pt x="0" y="1"/>
                </a:cubicBezTo>
                <a:lnTo>
                  <a:pt x="2692743" y="1"/>
                </a:lnTo>
                <a:lnTo>
                  <a:pt x="2692743" y="272767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54086" tIns="455169" rIns="455168" bIns="1243854" numCol="1" spcCol="1270" anchor="ctr" anchorCtr="0">
            <a:noAutofit/>
          </a:bodyPr>
          <a:lstStyle/>
          <a:p>
            <a:pPr lvl="0" algn="ctr" defTabSz="2844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6400" kern="1200" dirty="0"/>
          </a:p>
        </p:txBody>
      </p:sp>
      <p:sp>
        <p:nvSpPr>
          <p:cNvPr id="35" name="Круговая стрелка 34"/>
          <p:cNvSpPr/>
          <p:nvPr/>
        </p:nvSpPr>
        <p:spPr>
          <a:xfrm>
            <a:off x="4132249" y="3400601"/>
            <a:ext cx="490674" cy="394953"/>
          </a:xfrm>
          <a:prstGeom prst="circular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Круговая стрелка 35"/>
          <p:cNvSpPr/>
          <p:nvPr/>
        </p:nvSpPr>
        <p:spPr>
          <a:xfrm rot="10800000">
            <a:off x="4132249" y="3655886"/>
            <a:ext cx="490674" cy="394953"/>
          </a:xfrm>
          <a:prstGeom prst="circular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TextBox 23"/>
          <p:cNvSpPr txBox="1"/>
          <p:nvPr/>
        </p:nvSpPr>
        <p:spPr>
          <a:xfrm rot="18919147">
            <a:off x="4192480" y="2344045"/>
            <a:ext cx="2655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>
                <a:solidFill>
                  <a:schemeClr val="bg1"/>
                </a:solidFill>
              </a:rPr>
              <a:t>Работа </a:t>
            </a:r>
            <a:r>
              <a:rPr lang="ru-RU" sz="2400" b="1" dirty="0" smtClean="0">
                <a:solidFill>
                  <a:schemeClr val="bg1"/>
                </a:solidFill>
              </a:rPr>
              <a:t>с </a:t>
            </a:r>
            <a:r>
              <a:rPr lang="ru-RU" sz="2400" b="1" dirty="0" err="1" smtClean="0">
                <a:solidFill>
                  <a:schemeClr val="bg1"/>
                </a:solidFill>
              </a:rPr>
              <a:t>СУЗами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46FA-F05E-4A28-A92F-471DE94FD11D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vert="horz" lIns="0" tIns="34290" rIns="0" bIns="34290" rtlCol="0" anchor="ctr">
            <a:normAutofit/>
          </a:bodyPr>
          <a:lstStyle/>
          <a:p>
            <a:r>
              <a:rPr lang="ru-RU" sz="2400" b="1" dirty="0" smtClean="0"/>
              <a:t>Основные направления</a:t>
            </a:r>
            <a:br>
              <a:rPr lang="ru-RU" sz="2400" b="1" dirty="0" smtClean="0"/>
            </a:br>
            <a:r>
              <a:rPr lang="ru-RU" sz="2400" b="1" dirty="0" smtClean="0"/>
              <a:t>кадрового развития</a:t>
            </a:r>
            <a:endParaRPr lang="ru-RU" sz="2400" b="1" dirty="0"/>
          </a:p>
        </p:txBody>
      </p:sp>
      <p:sp>
        <p:nvSpPr>
          <p:cNvPr id="23" name="TextBox 22"/>
          <p:cNvSpPr txBox="1"/>
          <p:nvPr/>
        </p:nvSpPr>
        <p:spPr>
          <a:xfrm rot="2798596">
            <a:off x="2081673" y="2147765"/>
            <a:ext cx="265531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ru-RU" sz="2400" b="1" dirty="0">
                <a:solidFill>
                  <a:schemeClr val="bg1"/>
                </a:solidFill>
              </a:rPr>
              <a:t>Работа со </a:t>
            </a:r>
            <a:r>
              <a:rPr lang="ru-RU" sz="2400" b="1" dirty="0" smtClean="0">
                <a:solidFill>
                  <a:schemeClr val="bg1"/>
                </a:solidFill>
              </a:rPr>
              <a:t>школами и школьниками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2584999">
            <a:off x="3993766" y="4485636"/>
            <a:ext cx="2655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>
                <a:solidFill>
                  <a:schemeClr val="bg1"/>
                </a:solidFill>
              </a:rPr>
              <a:t>Работа </a:t>
            </a:r>
            <a:r>
              <a:rPr lang="ru-RU" sz="2400" b="1" dirty="0" smtClean="0">
                <a:solidFill>
                  <a:schemeClr val="bg1"/>
                </a:solidFill>
              </a:rPr>
              <a:t>с ВУЗами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8900000">
            <a:off x="1785769" y="4190978"/>
            <a:ext cx="2655315" cy="1274195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ru-RU" sz="2400" b="1" spc="-40" dirty="0" smtClean="0">
                <a:solidFill>
                  <a:schemeClr val="bg1"/>
                </a:solidFill>
              </a:rPr>
              <a:t>Внутри-</a:t>
            </a:r>
            <a:r>
              <a:rPr lang="ru-RU" sz="2400" b="1" spc="-40" dirty="0" err="1" smtClean="0">
                <a:solidFill>
                  <a:schemeClr val="bg1"/>
                </a:solidFill>
              </a:rPr>
              <a:t>корпоратив</a:t>
            </a:r>
            <a:r>
              <a:rPr lang="ru-RU" sz="2400" b="1" spc="-40" dirty="0" smtClean="0">
                <a:solidFill>
                  <a:schemeClr val="bg1"/>
                </a:solidFill>
              </a:rPr>
              <a:t>-</a:t>
            </a:r>
            <a:r>
              <a:rPr lang="ru-RU" sz="2400" b="1" spc="-40" dirty="0" err="1" smtClean="0">
                <a:solidFill>
                  <a:schemeClr val="bg1"/>
                </a:solidFill>
              </a:rPr>
              <a:t>ные</a:t>
            </a:r>
            <a:r>
              <a:rPr lang="ru-RU" sz="2400" b="1" spc="-40" dirty="0" smtClean="0">
                <a:solidFill>
                  <a:schemeClr val="bg1"/>
                </a:solidFill>
              </a:rPr>
              <a:t> </a:t>
            </a:r>
            <a:r>
              <a:rPr lang="ru-RU" sz="2400" b="1" spc="-40" dirty="0" err="1" smtClean="0">
                <a:solidFill>
                  <a:schemeClr val="bg1"/>
                </a:solidFill>
              </a:rPr>
              <a:t>меропряития</a:t>
            </a:r>
            <a:endParaRPr lang="ru-RU" sz="2400" b="1" spc="-4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19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5F46FA-F05E-4A28-A92F-471DE94FD11D}" type="slidenum">
              <a:rPr lang="ru-RU"/>
              <a:t>4</a:t>
            </a:fld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Работа со школьниками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91" y="4930678"/>
            <a:ext cx="2041436" cy="13609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005" y="4936302"/>
            <a:ext cx="2103864" cy="136798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419" y="4936302"/>
            <a:ext cx="2024566" cy="134971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9504" y="4542399"/>
            <a:ext cx="5344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Олимпиада «Надежды электротехники»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235889" y="2912351"/>
            <a:ext cx="8152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Техническое творчество и целевые мероприятия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9505" y="1143602"/>
            <a:ext cx="8440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Экскурсии и </a:t>
            </a:r>
            <a:r>
              <a:rPr lang="ru-RU" dirty="0" err="1" smtClean="0"/>
              <a:t>профориентационные</a:t>
            </a:r>
            <a:r>
              <a:rPr lang="ru-RU" dirty="0" smtClean="0"/>
              <a:t> лекции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206890" y="3606623"/>
            <a:ext cx="8899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Фото </a:t>
            </a:r>
            <a:r>
              <a:rPr lang="en-US" dirty="0" smtClean="0">
                <a:solidFill>
                  <a:srgbClr val="FF0000"/>
                </a:solidFill>
              </a:rPr>
              <a:t>IT-</a:t>
            </a:r>
            <a:r>
              <a:rPr lang="ru-RU" dirty="0" smtClean="0">
                <a:solidFill>
                  <a:srgbClr val="FF0000"/>
                </a:solidFill>
              </a:rPr>
              <a:t>куб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594" y="4911731"/>
            <a:ext cx="2061423" cy="13742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91" y="3267340"/>
            <a:ext cx="1967126" cy="12367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38" y="3318108"/>
            <a:ext cx="1224136" cy="1219454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159984" y="1463381"/>
            <a:ext cx="8824033" cy="1507670"/>
            <a:chOff x="142302" y="1463381"/>
            <a:chExt cx="8824033" cy="1507670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2494" y="1483049"/>
              <a:ext cx="2097832" cy="1488002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7459" y="1492190"/>
              <a:ext cx="2218876" cy="147867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302" y="1463381"/>
              <a:ext cx="1637922" cy="1507482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2596" y="1483049"/>
              <a:ext cx="2232593" cy="1487814"/>
            </a:xfrm>
            <a:prstGeom prst="rect">
              <a:avLst/>
            </a:prstGeom>
          </p:spPr>
        </p:pic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714" y="3313838"/>
            <a:ext cx="1836303" cy="122372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96246" y="3306254"/>
            <a:ext cx="1773181" cy="119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0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5F46FA-F05E-4A28-A92F-471DE94FD11D}" type="slidenum">
              <a:rPr lang="ru-RU"/>
              <a:t>5</a:t>
            </a:fld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Работа со </a:t>
            </a:r>
            <a:r>
              <a:rPr lang="ru-RU" sz="2400" b="1" dirty="0" err="1" smtClean="0"/>
              <a:t>СУЗами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327" y="4457881"/>
            <a:ext cx="2939347" cy="2341604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537279" y="1527486"/>
            <a:ext cx="8069443" cy="2405570"/>
            <a:chOff x="224486" y="1527486"/>
            <a:chExt cx="8650054" cy="2578152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486" y="1534576"/>
              <a:ext cx="3540569" cy="2571062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048" y="1527486"/>
              <a:ext cx="3870492" cy="2578152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 bwMode="auto">
          <a:xfrm>
            <a:off x="1034176" y="1172515"/>
            <a:ext cx="7075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Участие в реализации </a:t>
            </a:r>
            <a:r>
              <a:rPr lang="ru-RU" dirty="0"/>
              <a:t>программы «</a:t>
            </a:r>
            <a:r>
              <a:rPr lang="ru-RU" dirty="0" err="1"/>
              <a:t>Профессионалитет</a:t>
            </a:r>
            <a:r>
              <a:rPr lang="ru-RU" dirty="0"/>
              <a:t>»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115616" y="3887075"/>
            <a:ext cx="6912768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dirty="0"/>
              <a:t>Участие </a:t>
            </a:r>
            <a:r>
              <a:rPr lang="ru-RU" dirty="0" smtClean="0"/>
              <a:t>в </a:t>
            </a:r>
            <a:r>
              <a:rPr lang="ru-RU" dirty="0"/>
              <a:t>качестве экспертов в соревнованиях профессионального мастерства </a:t>
            </a:r>
          </a:p>
        </p:txBody>
      </p:sp>
    </p:spTree>
    <p:extLst>
      <p:ext uri="{BB962C8B-B14F-4D97-AF65-F5344CB8AC3E}">
        <p14:creationId xmlns:p14="http://schemas.microsoft.com/office/powerpoint/2010/main" val="59244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5F46FA-F05E-4A28-A92F-471DE94FD11D}" type="slidenum">
              <a:rPr lang="ru-RU"/>
              <a:t>6</a:t>
            </a:fld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/>
        <p:txBody>
          <a:bodyPr anchor="ctr" anchorCtr="0">
            <a:normAutofit/>
          </a:bodyPr>
          <a:lstStyle/>
          <a:p>
            <a:r>
              <a:rPr lang="ru-RU" sz="2400" b="1" dirty="0" smtClean="0"/>
              <a:t>Работа со ВУЗами (</a:t>
            </a:r>
            <a:r>
              <a:rPr lang="en-US" sz="2400" b="1" dirty="0" smtClean="0"/>
              <a:t>1</a:t>
            </a:r>
            <a:r>
              <a:rPr lang="ru-RU" sz="2400" b="1" dirty="0" smtClean="0"/>
              <a:t>/5)</a:t>
            </a:r>
            <a:br>
              <a:rPr lang="ru-RU" sz="2400" b="1" dirty="0" smtClean="0"/>
            </a:br>
            <a:r>
              <a:rPr lang="ru-RU" sz="1600" dirty="0" smtClean="0"/>
              <a:t>Участие сотрудников в образовательном процессе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504" y="3562011"/>
            <a:ext cx="2733633" cy="17539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04" y="1549324"/>
            <a:ext cx="2784961" cy="17539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3182" y="1556792"/>
            <a:ext cx="2784961" cy="17539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176" y="1556792"/>
            <a:ext cx="2784961" cy="17506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2" y="3480675"/>
            <a:ext cx="2447011" cy="18352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477198"/>
            <a:ext cx="1818528" cy="18387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295" y="4977932"/>
            <a:ext cx="2143739" cy="16078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327" y="4977394"/>
            <a:ext cx="2439025" cy="160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4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5F46FA-F05E-4A28-A92F-471DE94FD11D}" type="slidenum">
              <a:rPr lang="ru-RU"/>
              <a:t>7</a:t>
            </a:fld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/>
        <p:txBody>
          <a:bodyPr anchor="ctr" anchorCtr="0">
            <a:normAutofit/>
          </a:bodyPr>
          <a:lstStyle/>
          <a:p>
            <a:r>
              <a:rPr lang="ru-RU" sz="2400" b="1" dirty="0" smtClean="0"/>
              <a:t>Работа со ВУЗами (</a:t>
            </a:r>
            <a:r>
              <a:rPr lang="en-US" sz="2400" b="1" dirty="0" smtClean="0"/>
              <a:t>2</a:t>
            </a:r>
            <a:r>
              <a:rPr lang="ru-RU" sz="2400" b="1" dirty="0" smtClean="0"/>
              <a:t>/5)</a:t>
            </a:r>
            <a:br>
              <a:rPr lang="ru-RU" sz="2400" b="1" dirty="0" smtClean="0"/>
            </a:br>
            <a:r>
              <a:rPr lang="ru-RU" sz="1600" dirty="0" smtClean="0"/>
              <a:t>Развитие учебной базы – лаборатория ЦПС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773" y="1412776"/>
            <a:ext cx="3996444" cy="26642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2" y="1412776"/>
            <a:ext cx="2390901" cy="35863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90499" y="2010501"/>
            <a:ext cx="3586352" cy="23909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773" y="4155919"/>
            <a:ext cx="3996444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8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5F46FA-F05E-4A28-A92F-471DE94FD11D}" type="slidenum">
              <a:rPr lang="ru-RU"/>
              <a:t>8</a:t>
            </a:fld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/>
        <p:txBody>
          <a:bodyPr anchor="ctr" anchorCtr="0">
            <a:normAutofit/>
          </a:bodyPr>
          <a:lstStyle/>
          <a:p>
            <a:r>
              <a:rPr lang="ru-RU" sz="2400" b="1" dirty="0" smtClean="0"/>
              <a:t>Работа со ВУЗами (</a:t>
            </a:r>
            <a:r>
              <a:rPr lang="en-US" sz="2400" b="1" dirty="0" smtClean="0"/>
              <a:t>3</a:t>
            </a:r>
            <a:r>
              <a:rPr lang="ru-RU" sz="2400" b="1" dirty="0" smtClean="0"/>
              <a:t>/5)</a:t>
            </a:r>
            <a:br>
              <a:rPr lang="ru-RU" sz="2400" b="1" dirty="0" smtClean="0"/>
            </a:br>
            <a:r>
              <a:rPr lang="ru-RU" sz="1600" dirty="0" smtClean="0"/>
              <a:t>Развитие учебной базы – лаборатории средств электропривода и автоматизации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09" y="2492896"/>
            <a:ext cx="4166333" cy="27729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766" y="2501591"/>
            <a:ext cx="3685650" cy="276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36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F5F46FA-F05E-4A28-A92F-471DE94FD11D}" type="slidenum">
              <a:rPr lang="ru-RU"/>
              <a:t>9</a:t>
            </a:fld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/>
        <p:txBody>
          <a:bodyPr anchor="ctr" anchorCtr="0">
            <a:normAutofit/>
          </a:bodyPr>
          <a:lstStyle/>
          <a:p>
            <a:r>
              <a:rPr lang="ru-RU" sz="2400" b="1" dirty="0" smtClean="0"/>
              <a:t>Работа со ВУЗами (4/5)</a:t>
            </a:r>
            <a:br>
              <a:rPr lang="ru-RU" sz="2400" b="1" dirty="0" smtClean="0"/>
            </a:br>
            <a:r>
              <a:rPr lang="ru-RU" sz="1600" dirty="0" smtClean="0"/>
              <a:t>Рабочие места для студентов и магистров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442" y="3041387"/>
            <a:ext cx="1152458" cy="1631800"/>
          </a:xfrm>
          <a:prstGeom prst="rect">
            <a:avLst/>
          </a:prstGeom>
        </p:spPr>
      </p:pic>
      <p:sp>
        <p:nvSpPr>
          <p:cNvPr id="7" name="Объект 11"/>
          <p:cNvSpPr>
            <a:spLocks noGrp="1"/>
          </p:cNvSpPr>
          <p:nvPr>
            <p:ph sz="quarter" idx="14"/>
          </p:nvPr>
        </p:nvSpPr>
        <p:spPr>
          <a:xfrm>
            <a:off x="4446489" y="3041387"/>
            <a:ext cx="4527627" cy="17218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200" b="1" dirty="0"/>
              <a:t>Виктория </a:t>
            </a:r>
            <a:r>
              <a:rPr lang="ru-RU" sz="1200" b="1" dirty="0" smtClean="0"/>
              <a:t>Анисимова </a:t>
            </a:r>
            <a:r>
              <a:rPr lang="ru-RU" sz="1200" dirty="0" smtClean="0"/>
              <a:t>- победитель </a:t>
            </a:r>
            <a:r>
              <a:rPr lang="ru-RU" sz="1200" dirty="0"/>
              <a:t>Всероссийского конкурса выпускных квалификационных работ по электроэнергетической и электротехнической тематикам среди </a:t>
            </a:r>
            <a:r>
              <a:rPr lang="ru-RU" sz="1200" dirty="0" smtClean="0"/>
              <a:t>выпускников-бакалавров.</a:t>
            </a:r>
            <a:br>
              <a:rPr lang="ru-RU" sz="1200" dirty="0" smtClean="0"/>
            </a:br>
            <a:r>
              <a:rPr lang="ru-RU" sz="1200" dirty="0" smtClean="0"/>
              <a:t>В настоящее время преподаватель ЧГУ и инженер </a:t>
            </a:r>
            <a:r>
              <a:rPr lang="ru-RU" sz="1200" dirty="0"/>
              <a:t>департамента автоматизации энергосистем</a:t>
            </a:r>
            <a:r>
              <a:rPr lang="ru-RU" sz="1200" dirty="0" smtClean="0"/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02" y="4725143"/>
            <a:ext cx="2448658" cy="1631801"/>
          </a:xfrm>
          <a:prstGeom prst="rect">
            <a:avLst/>
          </a:prstGeom>
        </p:spPr>
      </p:pic>
      <p:sp>
        <p:nvSpPr>
          <p:cNvPr id="9" name="Объект 11"/>
          <p:cNvSpPr txBox="1">
            <a:spLocks/>
          </p:cNvSpPr>
          <p:nvPr/>
        </p:nvSpPr>
        <p:spPr bwMode="auto">
          <a:xfrm>
            <a:off x="2619860" y="4689661"/>
            <a:ext cx="6354256" cy="1757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defTabSz="685800">
              <a:lnSpc>
                <a:spcPct val="120000"/>
              </a:lnSpc>
              <a:spcBef>
                <a:spcPts val="750"/>
              </a:spcBef>
              <a:buFont typeface="Arial"/>
              <a:buNone/>
              <a:defRPr sz="2100" b="1"/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/>
            </a:lvl9pPr>
          </a:lstStyle>
          <a:p>
            <a:pPr>
              <a:lnSpc>
                <a:spcPct val="90000"/>
              </a:lnSpc>
            </a:pPr>
            <a:r>
              <a:rPr lang="ru-RU" sz="1300" b="0" dirty="0" smtClean="0"/>
              <a:t>Стипендиаты стипендий Президента </a:t>
            </a:r>
            <a:r>
              <a:rPr lang="ru-RU" sz="1300" b="0" dirty="0"/>
              <a:t>РФ и Правительства РФ </a:t>
            </a:r>
            <a:r>
              <a:rPr lang="ru-RU" sz="1300" b="0" dirty="0" smtClean="0"/>
              <a:t>для </a:t>
            </a:r>
            <a:r>
              <a:rPr lang="ru-RU" sz="1300" b="0" dirty="0"/>
              <a:t>студентов, достигших значительных результатов в учебной, исследовательской и научной деятельности по приоритетным направлениям модернизации и технологического развития российской </a:t>
            </a:r>
            <a:r>
              <a:rPr lang="ru-RU" sz="1300" b="0" dirty="0" smtClean="0"/>
              <a:t>экономики</a:t>
            </a:r>
            <a:r>
              <a:rPr lang="en-US" sz="1300" b="0" dirty="0" smtClean="0"/>
              <a:t>:</a:t>
            </a:r>
            <a:endParaRPr lang="ru-RU" sz="1300" b="0" dirty="0"/>
          </a:p>
          <a:p>
            <a:pPr>
              <a:lnSpc>
                <a:spcPct val="90000"/>
              </a:lnSpc>
            </a:pPr>
            <a:r>
              <a:rPr lang="ru-RU" sz="1300" dirty="0" smtClean="0"/>
              <a:t>1) стипендии Президента РФ - Анатолий Глазырин и Михаил </a:t>
            </a:r>
            <a:r>
              <a:rPr lang="ru-RU" sz="1300" dirty="0"/>
              <a:t>Иванов</a:t>
            </a:r>
            <a:endParaRPr lang="en-US" sz="1300" dirty="0"/>
          </a:p>
          <a:p>
            <a:pPr>
              <a:lnSpc>
                <a:spcPct val="90000"/>
              </a:lnSpc>
            </a:pPr>
            <a:r>
              <a:rPr lang="ru-RU" sz="1300" dirty="0"/>
              <a:t>2) </a:t>
            </a:r>
            <a:r>
              <a:rPr lang="ru-RU" sz="1300" dirty="0" smtClean="0"/>
              <a:t>стипендии </a:t>
            </a:r>
            <a:r>
              <a:rPr lang="ru-RU" sz="1300" dirty="0"/>
              <a:t>Правительства РФ – Александр Золотов и Максим Садчиков.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02" y="3041387"/>
            <a:ext cx="2855651" cy="16318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75816" y="1270850"/>
            <a:ext cx="2784961" cy="17051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4187" y="1270851"/>
            <a:ext cx="2553259" cy="17027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0857" y="1270850"/>
            <a:ext cx="2553259" cy="170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56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2A486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rand_EKRA_2021">
      <a:majorFont>
        <a:latin typeface="Verdana"/>
        <a:ea typeface="Arial"/>
        <a:cs typeface="Arial"/>
      </a:majorFont>
      <a:minorFont>
        <a:latin typeface="Verdana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1565</TotalTime>
  <Words>583</Words>
  <Application>Microsoft Office PowerPoint</Application>
  <DocSecurity>0</DocSecurity>
  <PresentationFormat>Экран (4:3)</PresentationFormat>
  <Paragraphs>133</Paragraphs>
  <Slides>19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Tahoma</vt:lpstr>
      <vt:lpstr>Verdana</vt:lpstr>
      <vt:lpstr>Тема Office</vt:lpstr>
      <vt:lpstr>Презентация PowerPoint</vt:lpstr>
      <vt:lpstr>ООО НПП «ЭКРА» Развитие кадрового состава</vt:lpstr>
      <vt:lpstr>Основные направления кадрового развития</vt:lpstr>
      <vt:lpstr>Работа со школьниками</vt:lpstr>
      <vt:lpstr>Работа со СУЗами</vt:lpstr>
      <vt:lpstr>Работа со ВУЗами (1/5) Участие сотрудников в образовательном процессе</vt:lpstr>
      <vt:lpstr>Работа со ВУЗами (2/5) Развитие учебной базы – лаборатория ЦПС</vt:lpstr>
      <vt:lpstr>Работа со ВУЗами (3/5) Развитие учебной базы – лаборатории средств электропривода и автоматизации</vt:lpstr>
      <vt:lpstr>Работа со ВУЗами (4/5) Рабочие места для студентов и магистров</vt:lpstr>
      <vt:lpstr>Работа со ВУЗами (5/5) Специализированные мероприятия</vt:lpstr>
      <vt:lpstr>Внутрикорпоративные мероприятия (1/5) Высокотехнологичные рабочие места Высокая квалификация сотрудников </vt:lpstr>
      <vt:lpstr>Внутрикорпоративные мероприятия (2/5) Социальный пакет</vt:lpstr>
      <vt:lpstr>Внутрикорпоративные мероприятия (3/5) Спорт</vt:lpstr>
      <vt:lpstr>Внутрикорпоративные мероприятия (3/5) Культурно-массовые мероприятия</vt:lpstr>
      <vt:lpstr>Внутрикорпоративные мероприятия (4/5) Комфортная корпоративная атмосфера</vt:lpstr>
      <vt:lpstr>Внутрикорпоративные мероприятия (5/5) Работа с детьми</vt:lpstr>
      <vt:lpstr>Презентация PowerPoint</vt:lpstr>
      <vt:lpstr>Достигнутые результаты (2/2) Молодежь на предприятии</vt:lpstr>
      <vt:lpstr>Презентация PowerPoint</vt:lpstr>
    </vt:vector>
  </TitlesOfParts>
  <Manager/>
  <Company>Экра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Макаров Павел Евгеньевич</dc:creator>
  <cp:keywords/>
  <dc:description/>
  <cp:lastModifiedBy>Пользователь Windows</cp:lastModifiedBy>
  <cp:revision>227</cp:revision>
  <dcterms:created xsi:type="dcterms:W3CDTF">2021-09-13T12:08:20Z</dcterms:created>
  <dcterms:modified xsi:type="dcterms:W3CDTF">2023-04-03T08:16:54Z</dcterms:modified>
  <cp:category/>
  <dc:identifier/>
  <cp:contentStatus/>
  <dc:language/>
  <cp:version/>
</cp:coreProperties>
</file>